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0" r:id="rId4"/>
    <p:sldId id="262" r:id="rId5"/>
    <p:sldId id="263" r:id="rId6"/>
    <p:sldId id="265" r:id="rId7"/>
    <p:sldId id="264" r:id="rId8"/>
    <p:sldId id="266" r:id="rId9"/>
    <p:sldId id="267" r:id="rId10"/>
    <p:sldId id="268" r:id="rId11"/>
    <p:sldId id="270" r:id="rId12"/>
    <p:sldId id="269" r:id="rId13"/>
    <p:sldId id="271" r:id="rId14"/>
    <p:sldId id="272" r:id="rId15"/>
    <p:sldId id="273" r:id="rId16"/>
    <p:sldId id="274" r:id="rId17"/>
    <p:sldId id="275" r:id="rId18"/>
    <p:sldId id="259" r:id="rId19"/>
    <p:sldId id="276" r:id="rId20"/>
    <p:sldId id="277" r:id="rId21"/>
    <p:sldId id="278" r:id="rId22"/>
    <p:sldId id="280" r:id="rId23"/>
    <p:sldId id="279" r:id="rId24"/>
    <p:sldId id="258" r:id="rId25"/>
    <p:sldId id="25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56" autoAdjust="0"/>
    <p:restoredTop sz="94660"/>
  </p:normalViewPr>
  <p:slideViewPr>
    <p:cSldViewPr>
      <p:cViewPr varScale="1">
        <p:scale>
          <a:sx n="89" d="100"/>
          <a:sy n="89" d="100"/>
        </p:scale>
        <p:origin x="-108" y="-34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219BC6-7C12-471C-A14D-250C2FA5C43B}" type="datetimeFigureOut">
              <a:rPr lang="en-US" smtClean="0"/>
              <a:pPr/>
              <a:t>3/12/2009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02E56-EA2A-4F12-BFE8-DE5ADAB77FC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219BC6-7C12-471C-A14D-250C2FA5C43B}" type="datetimeFigureOut">
              <a:rPr lang="en-US" smtClean="0"/>
              <a:pPr/>
              <a:t>3/12/2009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02E56-EA2A-4F12-BFE8-DE5ADAB77F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219BC6-7C12-471C-A14D-250C2FA5C43B}" type="datetimeFigureOut">
              <a:rPr lang="en-US" smtClean="0"/>
              <a:pPr/>
              <a:t>3/12/2009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02E56-EA2A-4F12-BFE8-DE5ADAB77FC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219BC6-7C12-471C-A14D-250C2FA5C43B}" type="datetimeFigureOut">
              <a:rPr lang="en-US" smtClean="0"/>
              <a:pPr/>
              <a:t>3/12/2009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02E56-EA2A-4F12-BFE8-DE5ADAB77FC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219BC6-7C12-471C-A14D-250C2FA5C43B}" type="datetimeFigureOut">
              <a:rPr lang="en-US" smtClean="0"/>
              <a:pPr/>
              <a:t>3/12/2009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02E56-EA2A-4F12-BFE8-DE5ADAB77FC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219BC6-7C12-471C-A14D-250C2FA5C43B}" type="datetimeFigureOut">
              <a:rPr lang="en-US" smtClean="0"/>
              <a:pPr/>
              <a:t>3/12/2009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02E56-EA2A-4F12-BFE8-DE5ADAB77FC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219BC6-7C12-471C-A14D-250C2FA5C43B}" type="datetimeFigureOut">
              <a:rPr lang="en-US" smtClean="0"/>
              <a:pPr/>
              <a:t>3/12/2009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702E56-EA2A-4F12-BFE8-DE5ADAB77FC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219BC6-7C12-471C-A14D-250C2FA5C43B}" type="datetimeFigureOut">
              <a:rPr lang="en-US" smtClean="0"/>
              <a:pPr/>
              <a:t>3/12/2009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702E56-EA2A-4F12-BFE8-DE5ADAB77F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219BC6-7C12-471C-A14D-250C2FA5C43B}" type="datetimeFigureOut">
              <a:rPr lang="en-US" smtClean="0"/>
              <a:pPr/>
              <a:t>3/12/2009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702E56-EA2A-4F12-BFE8-DE5ADAB77F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219BC6-7C12-471C-A14D-250C2FA5C43B}" type="datetimeFigureOut">
              <a:rPr lang="en-US" smtClean="0"/>
              <a:pPr/>
              <a:t>3/12/2009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02E56-EA2A-4F12-BFE8-DE5ADAB77F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219BC6-7C12-471C-A14D-250C2FA5C43B}" type="datetimeFigureOut">
              <a:rPr lang="en-US" smtClean="0"/>
              <a:pPr/>
              <a:t>3/12/2009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02E56-EA2A-4F12-BFE8-DE5ADAB77FC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219BC6-7C12-471C-A14D-250C2FA5C43B}" type="datetimeFigureOut">
              <a:rPr lang="en-US" smtClean="0"/>
              <a:pPr/>
              <a:t>3/12/2009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02E56-EA2A-4F12-BFE8-DE5ADAB77F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youtube.com/watch?v=v-53aku3axo&amp;feature=related"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2" Type="http://schemas.openxmlformats.org/officeDocument/2006/relationships/hyperlink" Target="http://singinst.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youtube.com/watch?v=2W6SCaDKCjA" TargetMode="Externa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8" Type="http://schemas.openxmlformats.org/officeDocument/2006/relationships/hyperlink" Target="http://www.sciam.com/article.cfm?id=artificial-intelligentsia" TargetMode="External"/><Relationship Id="rId3" Type="http://schemas.openxmlformats.org/officeDocument/2006/relationships/hyperlink" Target="http://www.newscientist.com/article/dn16644-video-sociable-robots-learn-to-get-along-with-humans.html?DCMP=OTC-" TargetMode="External"/><Relationship Id="rId7" Type="http://schemas.openxmlformats.org/officeDocument/2006/relationships/hyperlink" Target="http://www.thejournal.com/articles/23927_5" TargetMode="External"/><Relationship Id="rId2" Type="http://schemas.openxmlformats.org/officeDocument/2006/relationships/hyperlink" Target="http://sciencenews.org/view/generic/id/34497/title/Building_The_Matrix" TargetMode="External"/><Relationship Id="rId1" Type="http://schemas.openxmlformats.org/officeDocument/2006/relationships/slideLayout" Target="../slideLayouts/slideLayout2.xml"/><Relationship Id="rId6" Type="http://schemas.openxmlformats.org/officeDocument/2006/relationships/hyperlink" Target="http://human-nature.com/books/mind.html" TargetMode="External"/><Relationship Id="rId11" Type="http://schemas.openxmlformats.org/officeDocument/2006/relationships/hyperlink" Target="http://www-rohan.sdsu.edu/faculty/vinge/%20%09misc/singularity.html" TargetMode="External"/><Relationship Id="rId5" Type="http://schemas.openxmlformats.org/officeDocument/2006/relationships/hyperlink" Target="http://www.naturalmotion.com/faq.htm" TargetMode="External"/><Relationship Id="rId10" Type="http://schemas.openxmlformats.org/officeDocument/2006/relationships/hyperlink" Target="http://news.bbc.co.uk/2/hi/science/nature/4449711.stm" TargetMode="External"/><Relationship Id="rId4" Type="http://schemas.openxmlformats.org/officeDocument/2006/relationships/hyperlink" Target="http://www.popsci.com/popsci-staff/article/2008-08/could-robot-aliens-exist" TargetMode="External"/><Relationship Id="rId9" Type="http://schemas.openxmlformats.org/officeDocument/2006/relationships/hyperlink" Target="http://www.theinquirer.net/inquirer/news/530/1026530/cray-goes-intel-hpc"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Technological Singularity</a:t>
            </a:r>
            <a:endParaRPr lang="en-US" dirty="0"/>
          </a:p>
        </p:txBody>
      </p:sp>
      <p:sp>
        <p:nvSpPr>
          <p:cNvPr id="3" name="Subtitle 2"/>
          <p:cNvSpPr>
            <a:spLocks noGrp="1"/>
          </p:cNvSpPr>
          <p:nvPr>
            <p:ph type="subTitle" idx="1"/>
          </p:nvPr>
        </p:nvSpPr>
        <p:spPr>
          <a:xfrm>
            <a:off x="1371600" y="3352800"/>
            <a:ext cx="6400800" cy="1752600"/>
          </a:xfrm>
        </p:spPr>
        <p:txBody>
          <a:bodyPr/>
          <a:lstStyle/>
          <a:p>
            <a:r>
              <a:rPr lang="en-US" dirty="0" smtClean="0">
                <a:solidFill>
                  <a:schemeClr val="tx1"/>
                </a:solidFill>
              </a:rPr>
              <a:t>Preventing Post Humanity</a:t>
            </a:r>
          </a:p>
          <a:p>
            <a:r>
              <a:rPr lang="en-US" dirty="0" smtClean="0"/>
              <a:t>By Alex Jarstad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Components</a:t>
            </a:r>
            <a:endParaRPr lang="en-US" dirty="0"/>
          </a:p>
        </p:txBody>
      </p:sp>
      <p:sp>
        <p:nvSpPr>
          <p:cNvPr id="3" name="Content Placeholder 2"/>
          <p:cNvSpPr>
            <a:spLocks noGrp="1"/>
          </p:cNvSpPr>
          <p:nvPr>
            <p:ph idx="1"/>
          </p:nvPr>
        </p:nvSpPr>
        <p:spPr/>
        <p:txBody>
          <a:bodyPr/>
          <a:lstStyle/>
          <a:p>
            <a:r>
              <a:rPr lang="en-US" sz="2000" dirty="0" smtClean="0"/>
              <a:t>Neurons – Specialized Brain cells required for functioning (</a:t>
            </a:r>
            <a:r>
              <a:rPr lang="en-US" sz="2000" dirty="0"/>
              <a:t>Bear et al., 2007). </a:t>
            </a:r>
          </a:p>
          <a:p>
            <a:r>
              <a:rPr lang="en-US" sz="2000" dirty="0" err="1" smtClean="0"/>
              <a:t>Glia</a:t>
            </a:r>
            <a:r>
              <a:rPr lang="en-US" sz="2000" dirty="0" smtClean="0"/>
              <a:t>  (</a:t>
            </a:r>
            <a:r>
              <a:rPr lang="en-US" sz="2000" dirty="0" err="1" smtClean="0"/>
              <a:t>Glial</a:t>
            </a:r>
            <a:r>
              <a:rPr lang="en-US" sz="2000" dirty="0" smtClean="0"/>
              <a:t> cells)</a:t>
            </a:r>
            <a:endParaRPr lang="en-US" sz="2000" dirty="0"/>
          </a:p>
        </p:txBody>
      </p:sp>
      <p:sp>
        <p:nvSpPr>
          <p:cNvPr id="4" name="Rectangle 3"/>
          <p:cNvSpPr/>
          <p:nvPr/>
        </p:nvSpPr>
        <p:spPr>
          <a:xfrm>
            <a:off x="2438400" y="6248400"/>
            <a:ext cx="4572000" cy="246221"/>
          </a:xfrm>
          <a:prstGeom prst="rect">
            <a:avLst/>
          </a:prstGeom>
        </p:spPr>
        <p:txBody>
          <a:bodyPr>
            <a:spAutoFit/>
          </a:bodyPr>
          <a:lstStyle/>
          <a:p>
            <a:r>
              <a:rPr lang="en-US" sz="1000" dirty="0" smtClean="0"/>
              <a:t>http://www.utexas.edu/courses/bio365r/Images/neuron.JPG</a:t>
            </a:r>
            <a:endParaRPr lang="en-US" sz="1000" dirty="0"/>
          </a:p>
        </p:txBody>
      </p:sp>
      <p:pic>
        <p:nvPicPr>
          <p:cNvPr id="5" name="Picture 4" descr="neuron.JPG"/>
          <p:cNvPicPr>
            <a:picLocks noChangeAspect="1"/>
          </p:cNvPicPr>
          <p:nvPr/>
        </p:nvPicPr>
        <p:blipFill>
          <a:blip r:embed="rId2"/>
          <a:stretch>
            <a:fillRect/>
          </a:stretch>
        </p:blipFill>
        <p:spPr>
          <a:xfrm>
            <a:off x="1524000" y="2667000"/>
            <a:ext cx="5687583" cy="35814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Areas of the Brain</a:t>
            </a:r>
            <a:endParaRPr lang="en-US" dirty="0"/>
          </a:p>
        </p:txBody>
      </p:sp>
      <p:pic>
        <p:nvPicPr>
          <p:cNvPr id="4" name="Content Placeholder 3" descr="brainfunctional.jpg"/>
          <p:cNvPicPr>
            <a:picLocks noGrp="1" noChangeAspect="1"/>
          </p:cNvPicPr>
          <p:nvPr>
            <p:ph idx="1"/>
          </p:nvPr>
        </p:nvPicPr>
        <p:blipFill>
          <a:blip r:embed="rId2"/>
          <a:stretch>
            <a:fillRect/>
          </a:stretch>
        </p:blipFill>
        <p:spPr>
          <a:xfrm>
            <a:off x="1447800" y="1676400"/>
            <a:ext cx="6533885" cy="3920331"/>
          </a:xfrm>
        </p:spPr>
      </p:pic>
      <p:sp>
        <p:nvSpPr>
          <p:cNvPr id="5" name="Rectangle 4"/>
          <p:cNvSpPr/>
          <p:nvPr/>
        </p:nvSpPr>
        <p:spPr>
          <a:xfrm>
            <a:off x="2209800" y="5715000"/>
            <a:ext cx="4572000" cy="246221"/>
          </a:xfrm>
          <a:prstGeom prst="rect">
            <a:avLst/>
          </a:prstGeom>
        </p:spPr>
        <p:txBody>
          <a:bodyPr>
            <a:spAutoFit/>
          </a:bodyPr>
          <a:lstStyle/>
          <a:p>
            <a:r>
              <a:rPr lang="en-US" sz="1000" dirty="0" smtClean="0"/>
              <a:t>http://media-2.web.britannica.com/eb-media/32/99532-004-2B7BE4E6.jpg</a:t>
            </a:r>
            <a:endParaRPr lang="en-US" sz="1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of human thought</a:t>
            </a:r>
            <a:endParaRPr lang="en-US" dirty="0"/>
          </a:p>
        </p:txBody>
      </p:sp>
      <p:sp>
        <p:nvSpPr>
          <p:cNvPr id="3" name="Content Placeholder 2"/>
          <p:cNvSpPr>
            <a:spLocks noGrp="1"/>
          </p:cNvSpPr>
          <p:nvPr>
            <p:ph idx="1"/>
          </p:nvPr>
        </p:nvSpPr>
        <p:spPr/>
        <p:txBody>
          <a:bodyPr/>
          <a:lstStyle/>
          <a:p>
            <a:r>
              <a:rPr lang="en-US" dirty="0" smtClean="0"/>
              <a:t>Years of mental development prove to be adaptive (Wundt, 1897).</a:t>
            </a:r>
          </a:p>
          <a:p>
            <a:r>
              <a:rPr lang="en-US" dirty="0" smtClean="0"/>
              <a:t>Cortical Brain functioning allows for hypothesis testing </a:t>
            </a:r>
            <a:r>
              <a:rPr lang="en-US" dirty="0"/>
              <a:t>(Bennett &amp; Hacker, 2005).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Intelligence</a:t>
            </a:r>
            <a:endParaRPr lang="en-US" dirty="0"/>
          </a:p>
        </p:txBody>
      </p:sp>
      <p:sp>
        <p:nvSpPr>
          <p:cNvPr id="3" name="Content Placeholder 2"/>
          <p:cNvSpPr>
            <a:spLocks noGrp="1"/>
          </p:cNvSpPr>
          <p:nvPr>
            <p:ph idx="1"/>
          </p:nvPr>
        </p:nvSpPr>
        <p:spPr/>
        <p:txBody>
          <a:bodyPr/>
          <a:lstStyle/>
          <a:p>
            <a:r>
              <a:rPr lang="en-US" dirty="0" smtClean="0"/>
              <a:t>Can computers think?</a:t>
            </a:r>
            <a:endParaRPr lang="en-US" dirty="0"/>
          </a:p>
        </p:txBody>
      </p:sp>
      <p:pic>
        <p:nvPicPr>
          <p:cNvPr id="1026" name="Picture 2" descr="C:\Documents and Settings\amjarsta\Local Settings\Temp\Temporary Internet Files\Content.IE5\7QJK9AL9\MCj03564970000[1].wmf"/>
          <p:cNvPicPr>
            <a:picLocks noChangeAspect="1" noChangeArrowheads="1"/>
          </p:cNvPicPr>
          <p:nvPr/>
        </p:nvPicPr>
        <p:blipFill>
          <a:blip r:embed="rId2"/>
          <a:srcRect/>
          <a:stretch>
            <a:fillRect/>
          </a:stretch>
        </p:blipFill>
        <p:spPr bwMode="auto">
          <a:xfrm>
            <a:off x="3747211" y="2490825"/>
            <a:ext cx="1649578" cy="1876349"/>
          </a:xfrm>
          <a:prstGeom prst="rect">
            <a:avLst/>
          </a:prstGeom>
          <a:noFill/>
        </p:spPr>
      </p:pic>
      <p:pic>
        <p:nvPicPr>
          <p:cNvPr id="1027" name="Picture 3" descr="C:\Documents and Settings\amjarsta\Local Settings\Temp\Temporary Internet Files\Content.IE5\7QJK9AL9\MCj03564970000[1].wmf"/>
          <p:cNvPicPr>
            <a:picLocks noChangeAspect="1" noChangeArrowheads="1"/>
          </p:cNvPicPr>
          <p:nvPr/>
        </p:nvPicPr>
        <p:blipFill>
          <a:blip r:embed="rId2"/>
          <a:srcRect/>
          <a:stretch>
            <a:fillRect/>
          </a:stretch>
        </p:blipFill>
        <p:spPr bwMode="auto">
          <a:xfrm>
            <a:off x="2667000" y="2514600"/>
            <a:ext cx="3504416" cy="398617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Turing Test</a:t>
            </a:r>
            <a:endParaRPr lang="en-US" dirty="0"/>
          </a:p>
        </p:txBody>
      </p:sp>
      <p:pic>
        <p:nvPicPr>
          <p:cNvPr id="4" name="Content Placeholder 3" descr="turingtest.gif"/>
          <p:cNvPicPr>
            <a:picLocks noGrp="1" noChangeAspect="1"/>
          </p:cNvPicPr>
          <p:nvPr>
            <p:ph idx="1"/>
          </p:nvPr>
        </p:nvPicPr>
        <p:blipFill>
          <a:blip r:embed="rId2"/>
          <a:stretch>
            <a:fillRect/>
          </a:stretch>
        </p:blipFill>
        <p:spPr>
          <a:xfrm>
            <a:off x="1905000" y="1219200"/>
            <a:ext cx="5410200" cy="5356097"/>
          </a:xfrm>
        </p:spPr>
      </p:pic>
      <p:sp>
        <p:nvSpPr>
          <p:cNvPr id="5" name="Rectangle 4"/>
          <p:cNvSpPr/>
          <p:nvPr/>
        </p:nvSpPr>
        <p:spPr>
          <a:xfrm>
            <a:off x="2209800" y="6611779"/>
            <a:ext cx="4572000" cy="246221"/>
          </a:xfrm>
          <a:prstGeom prst="rect">
            <a:avLst/>
          </a:prstGeom>
        </p:spPr>
        <p:txBody>
          <a:bodyPr>
            <a:spAutoFit/>
          </a:bodyPr>
          <a:lstStyle/>
          <a:p>
            <a:r>
              <a:rPr lang="en-US" sz="1000" dirty="0" smtClean="0"/>
              <a:t>http://www.alanturing.net/turing_archive/graphics/turingtest.gif</a:t>
            </a:r>
            <a:endParaRPr lang="en-US" sz="1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of Turing Test</a:t>
            </a:r>
            <a:endParaRPr lang="en-US" dirty="0"/>
          </a:p>
        </p:txBody>
      </p:sp>
      <p:sp>
        <p:nvSpPr>
          <p:cNvPr id="3" name="Content Placeholder 2"/>
          <p:cNvSpPr>
            <a:spLocks noGrp="1"/>
          </p:cNvSpPr>
          <p:nvPr>
            <p:ph idx="1"/>
          </p:nvPr>
        </p:nvSpPr>
        <p:spPr/>
        <p:txBody>
          <a:bodyPr>
            <a:normAutofit/>
          </a:bodyPr>
          <a:lstStyle/>
          <a:p>
            <a:r>
              <a:rPr lang="en-US" sz="2800" dirty="0" smtClean="0"/>
              <a:t>An error </a:t>
            </a:r>
            <a:r>
              <a:rPr lang="en-US" sz="2800" dirty="0"/>
              <a:t>in identifying the human exhibits the computer’s ability to think and trick the participant</a:t>
            </a:r>
            <a:r>
              <a:rPr lang="en-US" sz="2800" dirty="0" smtClean="0"/>
              <a:t>.</a:t>
            </a:r>
          </a:p>
          <a:p>
            <a:r>
              <a:rPr lang="en-US" sz="2800" dirty="0" smtClean="0"/>
              <a:t>“The </a:t>
            </a:r>
            <a:r>
              <a:rPr lang="en-US" sz="2800" dirty="0"/>
              <a:t>only way to know that a </a:t>
            </a:r>
            <a:r>
              <a:rPr lang="en-US" sz="2800" i="1" dirty="0"/>
              <a:t>man </a:t>
            </a:r>
            <a:r>
              <a:rPr lang="en-US" sz="2800" dirty="0"/>
              <a:t>thinks is to be that particular man (Turing, 1950</a:t>
            </a:r>
            <a:r>
              <a:rPr lang="en-US" sz="2800" dirty="0" smtClean="0"/>
              <a:t>).”</a:t>
            </a:r>
          </a:p>
          <a:p>
            <a:r>
              <a:rPr lang="en-US" sz="2800" dirty="0"/>
              <a:t>In the years that followed the work of Turing the primary question of AI turned from “Can computers think?” to “How well can computers think?” (</a:t>
            </a:r>
            <a:r>
              <a:rPr lang="en-US" sz="2800" dirty="0" err="1"/>
              <a:t>Hayles</a:t>
            </a:r>
            <a:r>
              <a:rPr lang="en-US" sz="2800" dirty="0"/>
              <a:t>, 1999).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Computer thinking vs. Human thinking</a:t>
            </a:r>
            <a:endParaRPr lang="en-US" dirty="0"/>
          </a:p>
        </p:txBody>
      </p:sp>
      <p:sp>
        <p:nvSpPr>
          <p:cNvPr id="3" name="Text Placeholder 2"/>
          <p:cNvSpPr>
            <a:spLocks noGrp="1"/>
          </p:cNvSpPr>
          <p:nvPr>
            <p:ph type="body" idx="1"/>
          </p:nvPr>
        </p:nvSpPr>
        <p:spPr/>
        <p:txBody>
          <a:bodyPr/>
          <a:lstStyle/>
          <a:p>
            <a:r>
              <a:rPr lang="en-US" dirty="0" smtClean="0"/>
              <a:t>Computer Thinking</a:t>
            </a:r>
            <a:endParaRPr lang="en-US" dirty="0"/>
          </a:p>
        </p:txBody>
      </p:sp>
      <p:sp>
        <p:nvSpPr>
          <p:cNvPr id="4" name="Content Placeholder 3"/>
          <p:cNvSpPr>
            <a:spLocks noGrp="1"/>
          </p:cNvSpPr>
          <p:nvPr>
            <p:ph sz="half" idx="2"/>
          </p:nvPr>
        </p:nvSpPr>
        <p:spPr/>
        <p:txBody>
          <a:bodyPr>
            <a:normAutofit/>
          </a:bodyPr>
          <a:lstStyle/>
          <a:p>
            <a:r>
              <a:rPr lang="en-US" sz="2800" dirty="0" smtClean="0"/>
              <a:t>Serial Processing</a:t>
            </a:r>
          </a:p>
          <a:p>
            <a:r>
              <a:rPr lang="en-US" sz="2800" dirty="0" smtClean="0"/>
              <a:t>Can analyze preprogrammed problems</a:t>
            </a:r>
            <a:endParaRPr lang="en-US" sz="2800" dirty="0"/>
          </a:p>
        </p:txBody>
      </p:sp>
      <p:sp>
        <p:nvSpPr>
          <p:cNvPr id="5" name="Text Placeholder 4"/>
          <p:cNvSpPr>
            <a:spLocks noGrp="1"/>
          </p:cNvSpPr>
          <p:nvPr>
            <p:ph type="body" sz="quarter" idx="3"/>
          </p:nvPr>
        </p:nvSpPr>
        <p:spPr/>
        <p:txBody>
          <a:bodyPr/>
          <a:lstStyle/>
          <a:p>
            <a:r>
              <a:rPr lang="en-US" dirty="0" smtClean="0"/>
              <a:t>Human Thinking</a:t>
            </a:r>
            <a:endParaRPr lang="en-US" dirty="0"/>
          </a:p>
        </p:txBody>
      </p:sp>
      <p:sp>
        <p:nvSpPr>
          <p:cNvPr id="6" name="Content Placeholder 5"/>
          <p:cNvSpPr>
            <a:spLocks noGrp="1"/>
          </p:cNvSpPr>
          <p:nvPr>
            <p:ph sz="quarter" idx="4"/>
          </p:nvPr>
        </p:nvSpPr>
        <p:spPr/>
        <p:txBody>
          <a:bodyPr/>
          <a:lstStyle/>
          <a:p>
            <a:r>
              <a:rPr lang="en-US" dirty="0" smtClean="0"/>
              <a:t>Parallel Processing</a:t>
            </a:r>
          </a:p>
          <a:p>
            <a:r>
              <a:rPr lang="en-US" dirty="0" smtClean="0"/>
              <a:t>Can analyze novel problems</a:t>
            </a:r>
          </a:p>
          <a:p>
            <a:endParaRPr lang="en-US" dirty="0" smtClean="0"/>
          </a:p>
          <a:p>
            <a:pPr>
              <a:buNone/>
            </a:pPr>
            <a:endParaRPr lang="en-US" dirty="0"/>
          </a:p>
        </p:txBody>
      </p:sp>
      <p:pic>
        <p:nvPicPr>
          <p:cNvPr id="7" name="Picture 6"/>
          <p:cNvPicPr/>
          <p:nvPr/>
        </p:nvPicPr>
        <p:blipFill>
          <a:blip r:embed="rId2"/>
          <a:srcRect/>
          <a:stretch>
            <a:fillRect/>
          </a:stretch>
        </p:blipFill>
        <p:spPr bwMode="auto">
          <a:xfrm>
            <a:off x="3657600" y="3124200"/>
            <a:ext cx="4800600" cy="3467100"/>
          </a:xfrm>
          <a:prstGeom prst="rect">
            <a:avLst/>
          </a:prstGeom>
          <a:noFill/>
          <a:ln w="9525">
            <a:noFill/>
            <a:miter lim="800000"/>
            <a:headEnd/>
            <a:tailEnd/>
          </a:ln>
        </p:spPr>
      </p:pic>
      <p:sp>
        <p:nvSpPr>
          <p:cNvPr id="8" name="Rectangle 7"/>
          <p:cNvSpPr/>
          <p:nvPr/>
        </p:nvSpPr>
        <p:spPr>
          <a:xfrm>
            <a:off x="3657600" y="6611779"/>
            <a:ext cx="4572000" cy="246221"/>
          </a:xfrm>
          <a:prstGeom prst="rect">
            <a:avLst/>
          </a:prstGeom>
        </p:spPr>
        <p:txBody>
          <a:bodyPr>
            <a:spAutoFit/>
          </a:bodyPr>
          <a:lstStyle/>
          <a:p>
            <a:r>
              <a:rPr lang="en-US" sz="1000" dirty="0"/>
              <a:t>http://singularity.com/images/charts/thumb_SuperComputers.jpg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Completely Autonomous AI</a:t>
            </a:r>
            <a:endParaRPr lang="en-US" dirty="0"/>
          </a:p>
        </p:txBody>
      </p:sp>
      <p:sp>
        <p:nvSpPr>
          <p:cNvPr id="3" name="Content Placeholder 2"/>
          <p:cNvSpPr>
            <a:spLocks noGrp="1"/>
          </p:cNvSpPr>
          <p:nvPr>
            <p:ph idx="1"/>
          </p:nvPr>
        </p:nvSpPr>
        <p:spPr/>
        <p:txBody>
          <a:bodyPr/>
          <a:lstStyle/>
          <a:p>
            <a:r>
              <a:rPr lang="en-US" dirty="0" smtClean="0"/>
              <a:t>Understand Full Spectrum of Human Emotion</a:t>
            </a:r>
          </a:p>
          <a:p>
            <a:r>
              <a:rPr lang="en-US" dirty="0" smtClean="0"/>
              <a:t>Experience Emotion</a:t>
            </a:r>
          </a:p>
          <a:p>
            <a:r>
              <a:rPr lang="en-US" dirty="0" smtClean="0"/>
              <a:t>Be able to recognize images and language</a:t>
            </a:r>
          </a:p>
          <a:p>
            <a:r>
              <a:rPr lang="en-US" dirty="0" smtClean="0"/>
              <a:t>Sense of self preservation</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Developments</a:t>
            </a:r>
            <a:endParaRPr lang="en-US" dirty="0"/>
          </a:p>
        </p:txBody>
      </p:sp>
      <p:sp>
        <p:nvSpPr>
          <p:cNvPr id="3" name="Content Placeholder 2"/>
          <p:cNvSpPr>
            <a:spLocks noGrp="1"/>
          </p:cNvSpPr>
          <p:nvPr>
            <p:ph idx="1"/>
          </p:nvPr>
        </p:nvSpPr>
        <p:spPr/>
        <p:txBody>
          <a:bodyPr>
            <a:normAutofit/>
          </a:bodyPr>
          <a:lstStyle/>
          <a:p>
            <a:r>
              <a:rPr lang="en-US" sz="2200" dirty="0" smtClean="0"/>
              <a:t>Quantum Computers – Building The Matrix (</a:t>
            </a:r>
            <a:r>
              <a:rPr lang="en-US" sz="2200" dirty="0" err="1" smtClean="0"/>
              <a:t>Castelvecchi</a:t>
            </a:r>
            <a:r>
              <a:rPr lang="en-US" sz="2200" dirty="0" smtClean="0"/>
              <a:t>, 2008).</a:t>
            </a:r>
          </a:p>
          <a:p>
            <a:r>
              <a:rPr lang="en-US" sz="2200" dirty="0" smtClean="0"/>
              <a:t>Parallel Processing Computers – Cray and Intel multiyear deal (Thomas, 2008).</a:t>
            </a:r>
          </a:p>
          <a:p>
            <a:r>
              <a:rPr lang="en-US" sz="2200" dirty="0" smtClean="0"/>
              <a:t>Self Aware Artificial intelligence – </a:t>
            </a:r>
            <a:r>
              <a:rPr lang="en-US" sz="2200" dirty="0" err="1" smtClean="0"/>
              <a:t>NaturalMotion</a:t>
            </a:r>
            <a:r>
              <a:rPr lang="en-US" sz="2200" dirty="0" smtClean="0"/>
              <a:t> Euphoria software (</a:t>
            </a:r>
            <a:r>
              <a:rPr lang="en-US" sz="2200" dirty="0" err="1" smtClean="0"/>
              <a:t>NaturalMotion</a:t>
            </a:r>
            <a:r>
              <a:rPr lang="en-US" sz="2200" dirty="0" smtClean="0"/>
              <a:t>, 2008)</a:t>
            </a:r>
          </a:p>
          <a:p>
            <a:r>
              <a:rPr lang="en-US" sz="2200" dirty="0" smtClean="0"/>
              <a:t>Socializing Robots – Robots develop unique personalities based on interactions with humans </a:t>
            </a:r>
            <a:r>
              <a:rPr lang="en-US" sz="2400" dirty="0"/>
              <a:t>(</a:t>
            </a:r>
            <a:r>
              <a:rPr lang="en-US" sz="2400" dirty="0" err="1"/>
              <a:t>Ceurstemont</a:t>
            </a:r>
            <a:r>
              <a:rPr lang="en-US" sz="2400" dirty="0"/>
              <a:t>, 2009). </a:t>
            </a:r>
            <a:endParaRPr lang="en-US" sz="2200" dirty="0" smtClean="0"/>
          </a:p>
          <a:p>
            <a:r>
              <a:rPr lang="en-US" sz="2400" dirty="0" smtClean="0"/>
              <a:t>Facial recognition software – </a:t>
            </a:r>
            <a:r>
              <a:rPr lang="en-US" sz="2400" dirty="0" smtClean="0">
                <a:hlinkClick r:id="rId2"/>
              </a:rPr>
              <a:t>Facial expression recognition</a:t>
            </a:r>
            <a:endParaRPr lang="en-US" sz="2400" dirty="0" smtClean="0"/>
          </a:p>
          <a:p>
            <a:endParaRPr lang="en-US" sz="24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Singularity is Near</a:t>
            </a:r>
            <a:endParaRPr lang="en-US" dirty="0"/>
          </a:p>
        </p:txBody>
      </p:sp>
      <p:sp>
        <p:nvSpPr>
          <p:cNvPr id="3" name="Content Placeholder 2"/>
          <p:cNvSpPr>
            <a:spLocks noGrp="1"/>
          </p:cNvSpPr>
          <p:nvPr>
            <p:ph idx="1"/>
          </p:nvPr>
        </p:nvSpPr>
        <p:spPr/>
        <p:txBody>
          <a:bodyPr>
            <a:normAutofit lnSpcReduction="10000"/>
          </a:bodyPr>
          <a:lstStyle/>
          <a:p>
            <a:r>
              <a:rPr lang="en-US" sz="2400" dirty="0" err="1" smtClean="0"/>
              <a:t>Kurzweil</a:t>
            </a:r>
            <a:r>
              <a:rPr lang="en-US" sz="2400" dirty="0" smtClean="0"/>
              <a:t> (2005) on reverse engineering the brain – Because human intelligence exists means it is possible to replicate it. </a:t>
            </a:r>
          </a:p>
          <a:p>
            <a:r>
              <a:rPr lang="en-US" sz="2400" dirty="0" smtClean="0"/>
              <a:t>Forms of artificial intelligence already exists within search engines, video games, and cell phones. </a:t>
            </a:r>
          </a:p>
          <a:p>
            <a:r>
              <a:rPr lang="en-US" sz="2400" dirty="0" smtClean="0"/>
              <a:t>One </a:t>
            </a:r>
            <a:r>
              <a:rPr lang="en-US" sz="2400" dirty="0"/>
              <a:t>of the biggest setbacks towards developing AI is that computers right now cannot process language the way humans can. However, within the next five years computer programs should be able to model semantics, not just simply mimic </a:t>
            </a:r>
            <a:r>
              <a:rPr lang="en-US" sz="2400" dirty="0" smtClean="0"/>
              <a:t>syntax.</a:t>
            </a:r>
          </a:p>
          <a:p>
            <a:r>
              <a:rPr lang="en-US" sz="2400" dirty="0" smtClean="0"/>
              <a:t>By </a:t>
            </a:r>
            <a:r>
              <a:rPr lang="en-US" sz="2400" dirty="0"/>
              <a:t>the year 2029 computers will be completely indistinguishable from human </a:t>
            </a:r>
            <a:r>
              <a:rPr lang="en-US" sz="2400" dirty="0" smtClean="0"/>
              <a:t>intelligence (</a:t>
            </a:r>
            <a:r>
              <a:rPr lang="en-US" sz="2400" dirty="0" err="1" smtClean="0"/>
              <a:t>Ramaswami</a:t>
            </a:r>
            <a:r>
              <a:rPr lang="en-US" sz="2400" dirty="0" smtClean="0"/>
              <a:t>, 2009).</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 to Technological Singularity</a:t>
            </a:r>
            <a:endParaRPr lang="en-US" dirty="0"/>
          </a:p>
        </p:txBody>
      </p:sp>
      <p:sp>
        <p:nvSpPr>
          <p:cNvPr id="3" name="Content Placeholder 2"/>
          <p:cNvSpPr>
            <a:spLocks noGrp="1"/>
          </p:cNvSpPr>
          <p:nvPr>
            <p:ph idx="1"/>
          </p:nvPr>
        </p:nvSpPr>
        <p:spPr/>
        <p:txBody>
          <a:bodyPr/>
          <a:lstStyle/>
          <a:p>
            <a:r>
              <a:rPr lang="en-US" dirty="0"/>
              <a:t>Technological singularity is the point at which computers achieve artificial intelligence that surpasses the intelligence of humans</a:t>
            </a:r>
            <a:r>
              <a:rPr lang="en-US" dirty="0" smtClean="0"/>
              <a:t>.</a:t>
            </a:r>
          </a:p>
          <a:p>
            <a:r>
              <a:rPr lang="en-US" dirty="0"/>
              <a:t>Scientists generally agree that this will occur before the year 2030</a:t>
            </a:r>
            <a:r>
              <a:rPr lang="en-US" dirty="0" smtClean="0"/>
              <a:t>.</a:t>
            </a:r>
          </a:p>
          <a:p>
            <a:r>
              <a:rPr lang="en-US" dirty="0" smtClean="0"/>
              <a:t>The term Singularity was first proposed in 1993 by Theorist </a:t>
            </a:r>
            <a:r>
              <a:rPr lang="en-US" dirty="0" err="1" smtClean="0"/>
              <a:t>Vernor</a:t>
            </a:r>
            <a:r>
              <a:rPr lang="en-US" dirty="0" smtClean="0"/>
              <a:t> </a:t>
            </a:r>
            <a:r>
              <a:rPr lang="en-US" dirty="0" err="1" smtClean="0"/>
              <a:t>Vinge</a:t>
            </a:r>
            <a:r>
              <a:rPr lang="en-US" dirty="0" smtClean="0"/>
              <a:t>.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Vernor</a:t>
            </a:r>
            <a:r>
              <a:rPr lang="en-US" dirty="0" smtClean="0"/>
              <a:t> </a:t>
            </a:r>
            <a:r>
              <a:rPr lang="en-US" dirty="0" err="1" smtClean="0"/>
              <a:t>Vinge’s</a:t>
            </a:r>
            <a:r>
              <a:rPr lang="en-US" dirty="0" smtClean="0"/>
              <a:t> (2008) Scenarios for AI</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AI Scenario: superhuman AI in computers.</a:t>
            </a:r>
          </a:p>
          <a:p>
            <a:r>
              <a:rPr lang="en-US" dirty="0" smtClean="0"/>
              <a:t>The IA Scenario: humans can be essentially upgraded by computers (Intelligence Amplification).</a:t>
            </a:r>
          </a:p>
          <a:p>
            <a:r>
              <a:rPr lang="en-US" dirty="0" smtClean="0"/>
              <a:t>The Biomedical Scenario: We alter the biological structures of our brains thus improving human intelligence</a:t>
            </a:r>
          </a:p>
          <a:p>
            <a:r>
              <a:rPr lang="en-US" dirty="0" smtClean="0"/>
              <a:t>The Internet Scenario: All information becomes directly connected creating a super intelligent entity.</a:t>
            </a:r>
          </a:p>
          <a:p>
            <a:r>
              <a:rPr lang="en-US" dirty="0" smtClean="0"/>
              <a:t>The Digital Gaia Scenario: Networks of microprocessors become so efficient that they are said to hold superhuman intelligence. </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Predicting Outcomes</a:t>
            </a:r>
            <a:endParaRPr lang="en-US" dirty="0"/>
          </a:p>
        </p:txBody>
      </p:sp>
      <p:sp>
        <p:nvSpPr>
          <p:cNvPr id="3" name="Content Placeholder 2"/>
          <p:cNvSpPr>
            <a:spLocks noGrp="1"/>
          </p:cNvSpPr>
          <p:nvPr>
            <p:ph idx="1"/>
          </p:nvPr>
        </p:nvSpPr>
        <p:spPr/>
        <p:txBody>
          <a:bodyPr/>
          <a:lstStyle/>
          <a:p>
            <a:r>
              <a:rPr lang="en-US" dirty="0" smtClean="0"/>
              <a:t>Virtual reality worlds (</a:t>
            </a:r>
            <a:r>
              <a:rPr lang="en-US" dirty="0" err="1" smtClean="0"/>
              <a:t>Kurzweil</a:t>
            </a:r>
            <a:r>
              <a:rPr lang="en-US" dirty="0" smtClean="0"/>
              <a:t>, 2005)</a:t>
            </a:r>
          </a:p>
          <a:p>
            <a:r>
              <a:rPr lang="en-US" dirty="0" smtClean="0"/>
              <a:t>Cures for everything and every possible discovery made within years of intelligence explosion (Good, 1965).</a:t>
            </a:r>
          </a:p>
          <a:p>
            <a:r>
              <a:rPr lang="en-US" dirty="0" smtClean="0"/>
              <a:t>If something can go wrong, it will (</a:t>
            </a:r>
            <a:r>
              <a:rPr lang="en-US" dirty="0" err="1" smtClean="0"/>
              <a:t>Vinge</a:t>
            </a:r>
            <a:r>
              <a:rPr lang="en-US" dirty="0" smtClean="0"/>
              <a:t>, 1993). </a:t>
            </a:r>
          </a:p>
          <a:p>
            <a:r>
              <a:rPr lang="en-US" dirty="0" smtClean="0"/>
              <a:t>Post biological beings (Dick</a:t>
            </a:r>
            <a:r>
              <a:rPr lang="en-US" dirty="0"/>
              <a:t>, 2008).</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rminator3-09.jpg"/>
          <p:cNvPicPr>
            <a:picLocks noChangeAspect="1"/>
          </p:cNvPicPr>
          <p:nvPr/>
        </p:nvPicPr>
        <p:blipFill>
          <a:blip r:embed="rId2"/>
          <a:stretch>
            <a:fillRect/>
          </a:stretch>
        </p:blipFill>
        <p:spPr>
          <a:xfrm>
            <a:off x="76200" y="1447800"/>
            <a:ext cx="2895600" cy="4336728"/>
          </a:xfrm>
          <a:prstGeom prst="rect">
            <a:avLst/>
          </a:prstGeom>
        </p:spPr>
      </p:pic>
      <p:sp>
        <p:nvSpPr>
          <p:cNvPr id="3" name="Rectangle 2"/>
          <p:cNvSpPr/>
          <p:nvPr/>
        </p:nvSpPr>
        <p:spPr>
          <a:xfrm>
            <a:off x="0" y="5943600"/>
            <a:ext cx="3352800" cy="400110"/>
          </a:xfrm>
          <a:prstGeom prst="rect">
            <a:avLst/>
          </a:prstGeom>
        </p:spPr>
        <p:txBody>
          <a:bodyPr wrap="square">
            <a:spAutoFit/>
          </a:bodyPr>
          <a:lstStyle/>
          <a:p>
            <a:r>
              <a:rPr lang="en-US" sz="1000" dirty="0" smtClean="0"/>
              <a:t>http://www.cyberpunkreview.com/images/Terminator3-09.jpg</a:t>
            </a:r>
            <a:endParaRPr lang="en-US" sz="1000" dirty="0"/>
          </a:p>
        </p:txBody>
      </p:sp>
      <p:pic>
        <p:nvPicPr>
          <p:cNvPr id="4" name="Picture 3" descr="jetsons_l.jpg"/>
          <p:cNvPicPr>
            <a:picLocks noChangeAspect="1"/>
          </p:cNvPicPr>
          <p:nvPr/>
        </p:nvPicPr>
        <p:blipFill>
          <a:blip r:embed="rId3"/>
          <a:stretch>
            <a:fillRect/>
          </a:stretch>
        </p:blipFill>
        <p:spPr>
          <a:xfrm>
            <a:off x="3048000" y="1524000"/>
            <a:ext cx="2857500" cy="3810000"/>
          </a:xfrm>
          <a:prstGeom prst="rect">
            <a:avLst/>
          </a:prstGeom>
        </p:spPr>
      </p:pic>
      <p:sp>
        <p:nvSpPr>
          <p:cNvPr id="5" name="Rectangle 4"/>
          <p:cNvSpPr/>
          <p:nvPr/>
        </p:nvSpPr>
        <p:spPr>
          <a:xfrm>
            <a:off x="3048000" y="5562600"/>
            <a:ext cx="3352800" cy="400110"/>
          </a:xfrm>
          <a:prstGeom prst="rect">
            <a:avLst/>
          </a:prstGeom>
        </p:spPr>
        <p:txBody>
          <a:bodyPr wrap="square">
            <a:spAutoFit/>
          </a:bodyPr>
          <a:lstStyle/>
          <a:p>
            <a:r>
              <a:rPr lang="en-US" sz="1000" dirty="0" smtClean="0"/>
              <a:t>http://img2.timeinc.net/ew/dynamic/imgs/070821/jetsons_l.jpg</a:t>
            </a:r>
            <a:endParaRPr lang="en-US" sz="1000" dirty="0"/>
          </a:p>
        </p:txBody>
      </p:sp>
      <p:pic>
        <p:nvPicPr>
          <p:cNvPr id="6" name="Picture 5" descr="transformers-movie.jpg"/>
          <p:cNvPicPr>
            <a:picLocks noChangeAspect="1"/>
          </p:cNvPicPr>
          <p:nvPr/>
        </p:nvPicPr>
        <p:blipFill>
          <a:blip r:embed="rId4"/>
          <a:stretch>
            <a:fillRect/>
          </a:stretch>
        </p:blipFill>
        <p:spPr>
          <a:xfrm>
            <a:off x="6019800" y="1524000"/>
            <a:ext cx="3048000" cy="3878580"/>
          </a:xfrm>
          <a:prstGeom prst="rect">
            <a:avLst/>
          </a:prstGeom>
        </p:spPr>
      </p:pic>
      <p:sp>
        <p:nvSpPr>
          <p:cNvPr id="7" name="Rectangle 6"/>
          <p:cNvSpPr/>
          <p:nvPr/>
        </p:nvSpPr>
        <p:spPr>
          <a:xfrm>
            <a:off x="6172200" y="5638800"/>
            <a:ext cx="3810000" cy="400110"/>
          </a:xfrm>
          <a:prstGeom prst="rect">
            <a:avLst/>
          </a:prstGeom>
        </p:spPr>
        <p:txBody>
          <a:bodyPr wrap="square">
            <a:spAutoFit/>
          </a:bodyPr>
          <a:lstStyle/>
          <a:p>
            <a:r>
              <a:rPr lang="en-US" sz="1000" dirty="0" smtClean="0"/>
              <a:t>http://www.yugatech.com/ringtones/wp-content/uploads/2007/06/transformers-movie.jpg</a:t>
            </a:r>
            <a:endParaRPr lang="en-US" sz="1000" dirty="0"/>
          </a:p>
        </p:txBody>
      </p:sp>
      <p:sp>
        <p:nvSpPr>
          <p:cNvPr id="9" name="TextBox 8"/>
          <p:cNvSpPr txBox="1"/>
          <p:nvPr/>
        </p:nvSpPr>
        <p:spPr>
          <a:xfrm>
            <a:off x="2362200" y="381000"/>
            <a:ext cx="4572000" cy="523220"/>
          </a:xfrm>
          <a:prstGeom prst="rect">
            <a:avLst/>
          </a:prstGeom>
          <a:noFill/>
        </p:spPr>
        <p:txBody>
          <a:bodyPr wrap="square" rtlCol="0">
            <a:spAutoFit/>
          </a:bodyPr>
          <a:lstStyle/>
          <a:p>
            <a:r>
              <a:rPr lang="en-US" sz="2800" dirty="0" smtClean="0"/>
              <a:t>Which Future Will It Be?</a:t>
            </a:r>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 for AI must start now</a:t>
            </a:r>
            <a:endParaRPr lang="en-US" dirty="0"/>
          </a:p>
        </p:txBody>
      </p:sp>
      <p:sp>
        <p:nvSpPr>
          <p:cNvPr id="3" name="Content Placeholder 2"/>
          <p:cNvSpPr>
            <a:spLocks noGrp="1"/>
          </p:cNvSpPr>
          <p:nvPr>
            <p:ph idx="1"/>
          </p:nvPr>
        </p:nvSpPr>
        <p:spPr/>
        <p:txBody>
          <a:bodyPr/>
          <a:lstStyle/>
          <a:p>
            <a:r>
              <a:rPr lang="en-US" dirty="0" smtClean="0"/>
              <a:t>The </a:t>
            </a:r>
            <a:r>
              <a:rPr lang="en-US" dirty="0" smtClean="0">
                <a:hlinkClick r:id="rId2"/>
              </a:rPr>
              <a:t>Singularity Institute for Artificial Intelligence </a:t>
            </a:r>
            <a:r>
              <a:rPr lang="en-US" dirty="0" smtClean="0"/>
              <a:t>Mission Statement – </a:t>
            </a:r>
            <a:r>
              <a:rPr lang="en-US" dirty="0"/>
              <a:t>“In the coming decades, humanity will likely create a powerful artificial intelligence. SIAI exists to handle this urgent challenge, both the opportunity and the risk (singinst.org).” </a:t>
            </a:r>
            <a:endParaRPr lang="en-US" dirty="0" smtClean="0"/>
          </a:p>
          <a:p>
            <a:r>
              <a:rPr lang="en-US" dirty="0"/>
              <a:t>“Will the movie we live in be The </a:t>
            </a:r>
            <a:r>
              <a:rPr lang="en-US" dirty="0" err="1"/>
              <a:t>Jetsons</a:t>
            </a:r>
            <a:r>
              <a:rPr lang="en-US" dirty="0"/>
              <a:t> or Terminator 2</a:t>
            </a:r>
            <a:r>
              <a:rPr lang="en-US" dirty="0" smtClean="0"/>
              <a:t>? (</a:t>
            </a:r>
            <a:r>
              <a:rPr lang="en-US" dirty="0" err="1" smtClean="0"/>
              <a:t>Stix</a:t>
            </a:r>
            <a:r>
              <a:rPr lang="en-US" dirty="0" smtClean="0"/>
              <a:t>, 2000)”.</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410200"/>
            <a:ext cx="5486400" cy="566738"/>
          </a:xfrm>
        </p:spPr>
        <p:txBody>
          <a:bodyPr>
            <a:normAutofit fontScale="90000"/>
          </a:bodyPr>
          <a:lstStyle/>
          <a:p>
            <a:r>
              <a:rPr lang="en-US" dirty="0" smtClean="0">
                <a:hlinkClick r:id="rId2"/>
              </a:rPr>
              <a:t/>
            </a:r>
            <a:br>
              <a:rPr lang="en-US" dirty="0" smtClean="0">
                <a:hlinkClick r:id="rId2"/>
              </a:rPr>
            </a:br>
            <a:r>
              <a:rPr lang="en-US" dirty="0">
                <a:hlinkClick r:id="rId2"/>
              </a:rPr>
              <a:t/>
            </a:r>
            <a:br>
              <a:rPr lang="en-US" dirty="0">
                <a:hlinkClick r:id="rId2"/>
              </a:rPr>
            </a:br>
            <a:r>
              <a:rPr lang="en-US" dirty="0" smtClean="0">
                <a:hlinkClick r:id="rId2"/>
              </a:rPr>
              <a:t/>
            </a:r>
            <a:br>
              <a:rPr lang="en-US" dirty="0" smtClean="0">
                <a:hlinkClick r:id="rId2"/>
              </a:rPr>
            </a:br>
            <a:r>
              <a:rPr lang="en-US" dirty="0" smtClean="0">
                <a:hlinkClick r:id="rId2"/>
              </a:rPr>
              <a:t>YouTube – The Singularity</a:t>
            </a:r>
            <a:endParaRPr lang="en-US" dirty="0"/>
          </a:p>
        </p:txBody>
      </p:sp>
      <p:pic>
        <p:nvPicPr>
          <p:cNvPr id="5" name="Picture Placeholder 4" descr="i-robot07.jpg"/>
          <p:cNvPicPr>
            <a:picLocks noGrp="1" noChangeAspect="1"/>
          </p:cNvPicPr>
          <p:nvPr>
            <p:ph type="pic" idx="1"/>
          </p:nvPr>
        </p:nvPicPr>
        <p:blipFill>
          <a:blip r:embed="rId3"/>
          <a:srcRect l="12872" r="12872"/>
          <a:stretch>
            <a:fillRect/>
          </a:stretch>
        </p:blipFill>
        <p:spPr>
          <a:xfrm>
            <a:off x="1600200" y="457200"/>
            <a:ext cx="5751512" cy="4313634"/>
          </a:xfrm>
        </p:spPr>
      </p:pic>
      <p:sp>
        <p:nvSpPr>
          <p:cNvPr id="6" name="Rectangle 5"/>
          <p:cNvSpPr/>
          <p:nvPr/>
        </p:nvSpPr>
        <p:spPr>
          <a:xfrm>
            <a:off x="2438400" y="4800600"/>
            <a:ext cx="4572000" cy="246221"/>
          </a:xfrm>
          <a:prstGeom prst="rect">
            <a:avLst/>
          </a:prstGeom>
        </p:spPr>
        <p:txBody>
          <a:bodyPr>
            <a:spAutoFit/>
          </a:bodyPr>
          <a:lstStyle/>
          <a:p>
            <a:r>
              <a:rPr lang="en-US" sz="1000" dirty="0" smtClean="0"/>
              <a:t>http://www.cyberpunkreview.com/images/i-robot07.jpg</a:t>
            </a:r>
            <a:endParaRPr lang="en-US" sz="1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References</a:t>
            </a:r>
            <a:endParaRPr lang="en-US" dirty="0"/>
          </a:p>
        </p:txBody>
      </p:sp>
      <p:sp>
        <p:nvSpPr>
          <p:cNvPr id="3" name="Content Placeholder 2"/>
          <p:cNvSpPr>
            <a:spLocks noGrp="1"/>
          </p:cNvSpPr>
          <p:nvPr>
            <p:ph idx="1"/>
          </p:nvPr>
        </p:nvSpPr>
        <p:spPr>
          <a:xfrm>
            <a:off x="457200" y="1143000"/>
            <a:ext cx="8534400" cy="5562600"/>
          </a:xfrm>
        </p:spPr>
        <p:txBody>
          <a:bodyPr>
            <a:normAutofit fontScale="92500"/>
          </a:bodyPr>
          <a:lstStyle/>
          <a:p>
            <a:endParaRPr lang="en-US" sz="1100" dirty="0" smtClean="0"/>
          </a:p>
          <a:p>
            <a:r>
              <a:rPr lang="en-US" sz="1100" dirty="0"/>
              <a:t>Bear, M.F., Connors, B.W., &amp; </a:t>
            </a:r>
            <a:r>
              <a:rPr lang="en-US" sz="1100" dirty="0" err="1"/>
              <a:t>Paradiso</a:t>
            </a:r>
            <a:r>
              <a:rPr lang="en-US" sz="1100" dirty="0"/>
              <a:t>, M.A. (2007). </a:t>
            </a:r>
            <a:r>
              <a:rPr lang="en-US" sz="1100" i="1" dirty="0"/>
              <a:t>Neuroscience: Exploring the Brain</a:t>
            </a:r>
            <a:r>
              <a:rPr lang="en-US" sz="1100" dirty="0"/>
              <a:t>. </a:t>
            </a:r>
            <a:r>
              <a:rPr lang="en-US" sz="1100" dirty="0" smtClean="0"/>
              <a:t>Baltimore</a:t>
            </a:r>
            <a:r>
              <a:rPr lang="en-US" sz="1100" dirty="0"/>
              <a:t>: Lippincott Williams &amp; Wilkins</a:t>
            </a:r>
            <a:r>
              <a:rPr lang="en-US" sz="1100" dirty="0" smtClean="0"/>
              <a:t>.</a:t>
            </a:r>
          </a:p>
          <a:p>
            <a:r>
              <a:rPr lang="en-US" sz="1100" dirty="0"/>
              <a:t>Bennett, M.R. and Hacker, P.M.S. (2005). Emotion and cortical-</a:t>
            </a:r>
            <a:r>
              <a:rPr lang="en-US" sz="1100" dirty="0" err="1"/>
              <a:t>subcortical</a:t>
            </a:r>
            <a:r>
              <a:rPr lang="en-US" sz="1100" dirty="0"/>
              <a:t> function: </a:t>
            </a:r>
            <a:r>
              <a:rPr lang="en-US" sz="1100" dirty="0" smtClean="0"/>
              <a:t>conceptual developments</a:t>
            </a:r>
            <a:r>
              <a:rPr lang="en-US" sz="1100" dirty="0"/>
              <a:t>. </a:t>
            </a:r>
            <a:r>
              <a:rPr lang="en-US" sz="1100" i="1" dirty="0"/>
              <a:t>Progress in </a:t>
            </a:r>
            <a:r>
              <a:rPr lang="en-US" sz="1100" i="1" dirty="0" smtClean="0"/>
              <a:t>Neurobiology</a:t>
            </a:r>
            <a:r>
              <a:rPr lang="en-US" sz="1100" dirty="0"/>
              <a:t>, 75, 29-52</a:t>
            </a:r>
            <a:r>
              <a:rPr lang="en-US" sz="1100" dirty="0" smtClean="0"/>
              <a:t>.</a:t>
            </a:r>
          </a:p>
          <a:p>
            <a:r>
              <a:rPr lang="en-US" sz="1100" dirty="0" err="1" smtClean="0"/>
              <a:t>Castelvecchi</a:t>
            </a:r>
            <a:r>
              <a:rPr lang="en-US" sz="1100" dirty="0"/>
              <a:t>, D. (August 30, 2008).  </a:t>
            </a:r>
            <a:r>
              <a:rPr lang="en-US" sz="1100" i="1" dirty="0"/>
              <a:t>Building ‘The Matrix’</a:t>
            </a:r>
            <a:r>
              <a:rPr lang="en-US" sz="1100" dirty="0"/>
              <a:t>. Retrieved February 2, 2009 from</a:t>
            </a:r>
            <a:endParaRPr lang="en-US" sz="1100" dirty="0" smtClean="0"/>
          </a:p>
          <a:p>
            <a:pPr>
              <a:buNone/>
            </a:pPr>
            <a:r>
              <a:rPr lang="en-US" sz="1100" dirty="0" smtClean="0"/>
              <a:t>		 </a:t>
            </a:r>
            <a:r>
              <a:rPr lang="en-US" sz="1100" u="sng" dirty="0">
                <a:hlinkClick r:id="rId2"/>
              </a:rPr>
              <a:t>http://sciencenews.org/view/generic/id/34497/title/Building_The_Matrix</a:t>
            </a:r>
            <a:r>
              <a:rPr lang="en-US" sz="1100" dirty="0" smtClean="0"/>
              <a:t>.</a:t>
            </a:r>
          </a:p>
          <a:p>
            <a:r>
              <a:rPr lang="en-US" sz="1100" dirty="0" err="1"/>
              <a:t>Ceurstemont</a:t>
            </a:r>
            <a:r>
              <a:rPr lang="en-US" sz="1100" dirty="0"/>
              <a:t>, S. (2009). </a:t>
            </a:r>
            <a:r>
              <a:rPr lang="en-US" sz="1100" i="1" dirty="0"/>
              <a:t>Sociable robots learn to get along with humans.</a:t>
            </a:r>
            <a:r>
              <a:rPr lang="en-US" sz="1100" dirty="0"/>
              <a:t> Retrieved February 23, </a:t>
            </a:r>
            <a:r>
              <a:rPr lang="en-US" sz="1100" dirty="0" smtClean="0"/>
              <a:t>2009 </a:t>
            </a:r>
            <a:r>
              <a:rPr lang="en-US" sz="1100" dirty="0"/>
              <a:t>from </a:t>
            </a:r>
            <a:r>
              <a:rPr lang="en-US" sz="1100" dirty="0" smtClean="0"/>
              <a:t>	</a:t>
            </a:r>
            <a:r>
              <a:rPr lang="en-US" sz="1100" u="sng" dirty="0" smtClean="0">
                <a:hlinkClick r:id="rId3"/>
              </a:rPr>
              <a:t>http</a:t>
            </a:r>
            <a:r>
              <a:rPr lang="en-US" sz="1100" u="sng" dirty="0">
                <a:hlinkClick r:id="rId3"/>
              </a:rPr>
              <a:t>://</a:t>
            </a:r>
            <a:r>
              <a:rPr lang="en-US" sz="1100" u="sng" dirty="0" smtClean="0">
                <a:hlinkClick r:id="rId3"/>
              </a:rPr>
              <a:t>www.newscientist.com/article/dn16644-video-sociable-robots-learn-to-</a:t>
            </a:r>
            <a:r>
              <a:rPr lang="en-US" sz="1100" dirty="0" smtClean="0">
                <a:hlinkClick r:id="rId3"/>
              </a:rPr>
              <a:t>get-along-with-humans.html?DCMP=OTC-</a:t>
            </a:r>
            <a:r>
              <a:rPr lang="en-US" sz="1100" dirty="0" smtClean="0"/>
              <a:t>rss&amp;nsref=online-news</a:t>
            </a:r>
            <a:r>
              <a:rPr lang="en-US" sz="1100" i="1" dirty="0" smtClean="0"/>
              <a:t> </a:t>
            </a:r>
          </a:p>
          <a:p>
            <a:r>
              <a:rPr lang="en-US" sz="1100" dirty="0"/>
              <a:t>Dick, S. (August 19, 2008). </a:t>
            </a:r>
            <a:r>
              <a:rPr lang="en-US" sz="1100" i="1" dirty="0"/>
              <a:t>Could Robot Aliens Exist? </a:t>
            </a:r>
            <a:r>
              <a:rPr lang="en-US" sz="1100" dirty="0"/>
              <a:t>Retrieved February 2, 2009 </a:t>
            </a:r>
            <a:r>
              <a:rPr lang="en-US" sz="1100" dirty="0" smtClean="0"/>
              <a:t>from</a:t>
            </a:r>
            <a:r>
              <a:rPr lang="en-US" sz="1100" dirty="0"/>
              <a:t> </a:t>
            </a:r>
            <a:r>
              <a:rPr lang="en-US" sz="1100" u="sng" dirty="0" smtClean="0">
                <a:hlinkClick r:id="rId4"/>
              </a:rPr>
              <a:t>http</a:t>
            </a:r>
            <a:r>
              <a:rPr lang="en-US" sz="1100" u="sng" dirty="0">
                <a:hlinkClick r:id="rId4"/>
              </a:rPr>
              <a:t>://</a:t>
            </a:r>
            <a:r>
              <a:rPr lang="en-US" sz="1100" u="sng" dirty="0" smtClean="0">
                <a:hlinkClick r:id="rId4"/>
              </a:rPr>
              <a:t>www.popsci.com/popsci-staff/article/2008-08/could-robot-</a:t>
            </a:r>
            <a:r>
              <a:rPr lang="en-US" sz="1100" dirty="0" smtClean="0"/>
              <a:t>	</a:t>
            </a:r>
            <a:r>
              <a:rPr lang="en-US" sz="1100" u="sng" dirty="0" smtClean="0">
                <a:hlinkClick r:id="rId4"/>
              </a:rPr>
              <a:t>aliens-exist</a:t>
            </a:r>
            <a:endParaRPr lang="en-US" sz="1100" dirty="0"/>
          </a:p>
          <a:p>
            <a:r>
              <a:rPr lang="en-US" sz="1100" dirty="0" smtClean="0"/>
              <a:t>Good</a:t>
            </a:r>
            <a:r>
              <a:rPr lang="en-US" sz="1100" dirty="0"/>
              <a:t>, I. J. (1965). Speculations Concerning the First Ultraintelligent Machine</a:t>
            </a:r>
            <a:r>
              <a:rPr lang="en-US" sz="1100" i="1" dirty="0"/>
              <a:t>. Advances in </a:t>
            </a:r>
            <a:endParaRPr lang="en-US" sz="1100" dirty="0" smtClean="0"/>
          </a:p>
          <a:p>
            <a:pPr>
              <a:buNone/>
            </a:pPr>
            <a:r>
              <a:rPr lang="en-US" sz="1100" i="1" dirty="0" smtClean="0"/>
              <a:t>	</a:t>
            </a:r>
            <a:r>
              <a:rPr lang="en-US" sz="1100" i="1" dirty="0"/>
              <a:t>	Computers (Academic Press), 6, </a:t>
            </a:r>
            <a:r>
              <a:rPr lang="en-US" sz="1100" dirty="0"/>
              <a:t>31-88</a:t>
            </a:r>
            <a:r>
              <a:rPr lang="en-US" sz="1100" dirty="0" smtClean="0"/>
              <a:t>.</a:t>
            </a:r>
          </a:p>
          <a:p>
            <a:r>
              <a:rPr lang="en-US" sz="1100" dirty="0" err="1"/>
              <a:t>Hayles</a:t>
            </a:r>
            <a:r>
              <a:rPr lang="en-US" sz="1100" dirty="0"/>
              <a:t>, N.K. (1999). </a:t>
            </a:r>
            <a:r>
              <a:rPr lang="en-US" sz="1100" i="1" dirty="0"/>
              <a:t>How We Became </a:t>
            </a:r>
            <a:r>
              <a:rPr lang="en-US" sz="1100" i="1" dirty="0" err="1"/>
              <a:t>Posthuman</a:t>
            </a:r>
            <a:r>
              <a:rPr lang="en-US" sz="1100" i="1" dirty="0"/>
              <a:t>: Virtual Bodies in Cybernetics, Literature, </a:t>
            </a:r>
            <a:r>
              <a:rPr lang="en-US" sz="1100" i="1" dirty="0" smtClean="0"/>
              <a:t>and </a:t>
            </a:r>
            <a:r>
              <a:rPr lang="en-US" sz="1100" i="1" dirty="0"/>
              <a:t>Informatics.</a:t>
            </a:r>
            <a:r>
              <a:rPr lang="en-US" sz="1100" dirty="0"/>
              <a:t> Chicago: The University of </a:t>
            </a:r>
            <a:r>
              <a:rPr lang="en-US" sz="1100" dirty="0" smtClean="0"/>
              <a:t>	Chicago </a:t>
            </a:r>
            <a:r>
              <a:rPr lang="en-US" sz="1100" dirty="0"/>
              <a:t>Press</a:t>
            </a:r>
            <a:r>
              <a:rPr lang="en-US" sz="1100" dirty="0" smtClean="0"/>
              <a:t>.</a:t>
            </a:r>
          </a:p>
          <a:p>
            <a:r>
              <a:rPr lang="en-US" sz="1100" dirty="0" err="1"/>
              <a:t>Kurzweil</a:t>
            </a:r>
            <a:r>
              <a:rPr lang="en-US" sz="1100" dirty="0"/>
              <a:t>, R. (2005) </a:t>
            </a:r>
            <a:r>
              <a:rPr lang="en-US" sz="1100" i="1" dirty="0"/>
              <a:t>The Singularity is Near. </a:t>
            </a:r>
            <a:r>
              <a:rPr lang="en-US" sz="1100" dirty="0"/>
              <a:t>Available February 3, 2008 from http://books.google.com/ </a:t>
            </a:r>
            <a:endParaRPr lang="en-US" sz="1100" dirty="0" smtClean="0"/>
          </a:p>
          <a:p>
            <a:pPr>
              <a:buNone/>
            </a:pPr>
            <a:r>
              <a:rPr lang="en-US" sz="1100" dirty="0" smtClean="0"/>
              <a:t>	</a:t>
            </a:r>
            <a:r>
              <a:rPr lang="en-US" sz="1100" dirty="0" err="1" smtClean="0"/>
              <a:t>books?hl</a:t>
            </a:r>
            <a:r>
              <a:rPr lang="en-US" sz="1100" dirty="0" smtClean="0"/>
              <a:t>=</a:t>
            </a:r>
            <a:r>
              <a:rPr lang="en-US" sz="1100" dirty="0" err="1" smtClean="0"/>
              <a:t>en&amp;id</a:t>
            </a:r>
            <a:r>
              <a:rPr lang="en-US" sz="1100" dirty="0" smtClean="0"/>
              <a:t>=88U6hdUi6D0C&amp;dq=</a:t>
            </a:r>
            <a:r>
              <a:rPr lang="en-US" sz="1100" dirty="0" err="1" smtClean="0"/>
              <a:t>technological+singularity&amp;printsec</a:t>
            </a:r>
            <a:r>
              <a:rPr lang="en-US" sz="1100" dirty="0" smtClean="0"/>
              <a:t>=</a:t>
            </a:r>
            <a:r>
              <a:rPr lang="en-US" sz="1100" dirty="0" err="1" smtClean="0"/>
              <a:t>frontcover&amp;source</a:t>
            </a:r>
            <a:r>
              <a:rPr lang="en-US" sz="1100" dirty="0" smtClean="0"/>
              <a:t>=</a:t>
            </a:r>
            <a:r>
              <a:rPr lang="en-US" sz="1100" dirty="0" err="1" smtClean="0"/>
              <a:t>web&amp;ots</a:t>
            </a:r>
            <a:r>
              <a:rPr lang="en-US" sz="1100" dirty="0" smtClean="0"/>
              <a:t>=</a:t>
            </a:r>
            <a:r>
              <a:rPr lang="en-US" sz="1100" dirty="0" err="1" smtClean="0"/>
              <a:t>v_fYmFuxKI&amp;sig</a:t>
            </a:r>
            <a:r>
              <a:rPr lang="en-US" sz="1100" dirty="0" smtClean="0"/>
              <a:t>=9XhPpim2dKgwip13jZPGtl4VQN0&amp;sa=</a:t>
            </a:r>
            <a:r>
              <a:rPr lang="en-US" sz="1100" dirty="0" err="1" smtClean="0"/>
              <a:t>X&amp;oi</a:t>
            </a:r>
            <a:r>
              <a:rPr lang="en-US" sz="1100" dirty="0" smtClean="0"/>
              <a:t>=</a:t>
            </a:r>
            <a:r>
              <a:rPr lang="en-US" sz="1100" dirty="0" err="1" smtClean="0"/>
              <a:t>book_result&amp;resnum</a:t>
            </a:r>
            <a:r>
              <a:rPr lang="en-US" sz="1100" dirty="0" smtClean="0"/>
              <a:t>=3&amp;ct=result#PPA39,M1</a:t>
            </a:r>
          </a:p>
          <a:p>
            <a:r>
              <a:rPr lang="en-US" sz="1100" dirty="0" err="1" smtClean="0"/>
              <a:t>Moravec</a:t>
            </a:r>
            <a:r>
              <a:rPr lang="en-US" sz="1100" dirty="0" smtClean="0"/>
              <a:t>, H. (1988). </a:t>
            </a:r>
            <a:r>
              <a:rPr lang="en-US" sz="1100" i="1" dirty="0" smtClean="0"/>
              <a:t>Mind Children. </a:t>
            </a:r>
            <a:r>
              <a:rPr lang="en-US" sz="1100" dirty="0" smtClean="0"/>
              <a:t>Boston: Harvard University Press.</a:t>
            </a:r>
          </a:p>
          <a:p>
            <a:r>
              <a:rPr lang="en-US" sz="1100" dirty="0" err="1"/>
              <a:t>NaturalMotion</a:t>
            </a:r>
            <a:r>
              <a:rPr lang="en-US" sz="1100" dirty="0"/>
              <a:t> Ltd. (2008). </a:t>
            </a:r>
            <a:r>
              <a:rPr lang="en-US" sz="1100" i="1" dirty="0"/>
              <a:t>FAQ.</a:t>
            </a:r>
            <a:r>
              <a:rPr lang="en-US" sz="1100" dirty="0"/>
              <a:t> Retrieved February 23, 2009 from </a:t>
            </a:r>
            <a:r>
              <a:rPr lang="en-US" sz="1100" dirty="0" smtClean="0">
                <a:hlinkClick r:id="rId5"/>
              </a:rPr>
              <a:t>http</a:t>
            </a:r>
            <a:r>
              <a:rPr lang="en-US" sz="1100" dirty="0">
                <a:hlinkClick r:id="rId5"/>
              </a:rPr>
              <a:t>://www.naturalmotion.com/faq.htm</a:t>
            </a:r>
            <a:endParaRPr lang="en-US" sz="1100" dirty="0" smtClean="0"/>
          </a:p>
          <a:p>
            <a:r>
              <a:rPr lang="en-US" sz="1100" dirty="0"/>
              <a:t>Pinker, S. (1997). </a:t>
            </a:r>
            <a:r>
              <a:rPr lang="en-US" sz="1100" i="1" dirty="0"/>
              <a:t>How the Mind Works. </a:t>
            </a:r>
            <a:r>
              <a:rPr lang="en-US" sz="1100" dirty="0"/>
              <a:t>Retrieved February 3, 2009 from </a:t>
            </a:r>
            <a:r>
              <a:rPr lang="en-US" sz="1100" u="sng" dirty="0" smtClean="0">
                <a:hlinkClick r:id="rId6"/>
              </a:rPr>
              <a:t>http</a:t>
            </a:r>
            <a:r>
              <a:rPr lang="en-US" sz="1100" u="sng" dirty="0">
                <a:hlinkClick r:id="rId6"/>
              </a:rPr>
              <a:t>://human-nature.com/books/mind.html</a:t>
            </a:r>
            <a:r>
              <a:rPr lang="en-US" sz="1100" dirty="0" smtClean="0"/>
              <a:t>.</a:t>
            </a:r>
          </a:p>
          <a:p>
            <a:r>
              <a:rPr lang="en-US" sz="1100" dirty="0" err="1"/>
              <a:t>Ramaswami</a:t>
            </a:r>
            <a:r>
              <a:rPr lang="en-US" sz="1100" dirty="0"/>
              <a:t>, R. (2009). </a:t>
            </a:r>
            <a:r>
              <a:rPr lang="en-US" sz="1100" i="1" dirty="0"/>
              <a:t>Artificial Intelligence: Is the Future Now For A.I.?</a:t>
            </a:r>
            <a:r>
              <a:rPr lang="en-US" sz="1100" dirty="0"/>
              <a:t> Retrieved  </a:t>
            </a:r>
            <a:r>
              <a:rPr lang="en-US" sz="1100" dirty="0" smtClean="0"/>
              <a:t>February </a:t>
            </a:r>
            <a:r>
              <a:rPr lang="en-US" sz="1100" dirty="0"/>
              <a:t>23, 2009 from </a:t>
            </a:r>
            <a:r>
              <a:rPr lang="en-US" sz="1100" dirty="0" smtClean="0"/>
              <a:t>	</a:t>
            </a:r>
            <a:r>
              <a:rPr lang="en-US" sz="1100" u="sng" dirty="0" smtClean="0">
                <a:hlinkClick r:id="rId7"/>
              </a:rPr>
              <a:t>http</a:t>
            </a:r>
            <a:r>
              <a:rPr lang="en-US" sz="1100" u="sng" dirty="0">
                <a:hlinkClick r:id="rId7"/>
              </a:rPr>
              <a:t>://</a:t>
            </a:r>
            <a:r>
              <a:rPr lang="en-US" sz="1100" u="sng" dirty="0" smtClean="0">
                <a:hlinkClick r:id="rId7"/>
              </a:rPr>
              <a:t>www.thejournal.com/articles/23927_5</a:t>
            </a:r>
            <a:endParaRPr lang="en-US" sz="1100" u="sng" dirty="0" smtClean="0"/>
          </a:p>
          <a:p>
            <a:r>
              <a:rPr lang="en-US" sz="1100" dirty="0" err="1"/>
              <a:t>Stix</a:t>
            </a:r>
            <a:r>
              <a:rPr lang="en-US" sz="1100" dirty="0"/>
              <a:t>, G. (2000). </a:t>
            </a:r>
            <a:r>
              <a:rPr lang="en-US" sz="1100" i="1" dirty="0"/>
              <a:t>Artificial Intelligentsia. </a:t>
            </a:r>
            <a:r>
              <a:rPr lang="en-US" sz="1100" dirty="0"/>
              <a:t>Retrieved February 3, 2009 </a:t>
            </a:r>
            <a:r>
              <a:rPr lang="en-US" sz="1100" dirty="0" smtClean="0"/>
              <a:t>from</a:t>
            </a:r>
            <a:r>
              <a:rPr lang="en-US" sz="1100" dirty="0"/>
              <a:t> </a:t>
            </a:r>
            <a:r>
              <a:rPr lang="en-US" sz="1100" u="sng" dirty="0" smtClean="0">
                <a:hlinkClick r:id="rId8"/>
              </a:rPr>
              <a:t>http</a:t>
            </a:r>
            <a:r>
              <a:rPr lang="en-US" sz="1100" u="sng" dirty="0">
                <a:hlinkClick r:id="rId8"/>
              </a:rPr>
              <a:t>://www.sciam.com/article.cfm?id=artificial-intelligentsia</a:t>
            </a:r>
            <a:r>
              <a:rPr lang="en-US" sz="1100" dirty="0"/>
              <a:t>.</a:t>
            </a:r>
            <a:endParaRPr lang="en-US" sz="1100" dirty="0" smtClean="0"/>
          </a:p>
          <a:p>
            <a:r>
              <a:rPr lang="en-US" sz="1100" dirty="0" smtClean="0"/>
              <a:t>Thomas</a:t>
            </a:r>
            <a:r>
              <a:rPr lang="en-US" sz="1100" dirty="0"/>
              <a:t>, A. (2008). </a:t>
            </a:r>
            <a:r>
              <a:rPr lang="en-US" sz="1100" i="1" dirty="0"/>
              <a:t>Cray goes with Intel for HPC</a:t>
            </a:r>
            <a:r>
              <a:rPr lang="en-US" sz="1100" dirty="0"/>
              <a:t>. Retrieved February 16, 2009 </a:t>
            </a:r>
            <a:r>
              <a:rPr lang="en-US" sz="1100" dirty="0" smtClean="0"/>
              <a:t>from 	</a:t>
            </a:r>
            <a:r>
              <a:rPr lang="en-US" sz="1100" u="sng" dirty="0" smtClean="0">
                <a:hlinkClick r:id="rId9"/>
              </a:rPr>
              <a:t>http</a:t>
            </a:r>
            <a:r>
              <a:rPr lang="en-US" sz="1100" u="sng" dirty="0">
                <a:hlinkClick r:id="rId9"/>
              </a:rPr>
              <a:t>://www.theinquirer.net/inquirer/news/530/1026530/cray-goes-intel-hpc</a:t>
            </a:r>
            <a:r>
              <a:rPr lang="en-US" sz="1100" dirty="0" smtClean="0"/>
              <a:t>.</a:t>
            </a:r>
          </a:p>
          <a:p>
            <a:r>
              <a:rPr lang="en-US" sz="1100" dirty="0"/>
              <a:t>Turing, A.M. (1950). Computer Machinery and Intelligence. </a:t>
            </a:r>
            <a:r>
              <a:rPr lang="en-US" sz="1100" i="1" dirty="0"/>
              <a:t>Mind</a:t>
            </a:r>
            <a:r>
              <a:rPr lang="en-US" sz="1100" dirty="0"/>
              <a:t>, 59, 433-460.</a:t>
            </a:r>
            <a:endParaRPr lang="en-US" sz="1100" dirty="0" smtClean="0"/>
          </a:p>
          <a:p>
            <a:r>
              <a:rPr lang="en-US" sz="1100" dirty="0"/>
              <a:t>Twist, J. (2005). </a:t>
            </a:r>
            <a:r>
              <a:rPr lang="en-US" sz="1100" i="1" dirty="0"/>
              <a:t>Law that has driven digital life.</a:t>
            </a:r>
            <a:r>
              <a:rPr lang="en-US" sz="1100" dirty="0"/>
              <a:t> Retrieved February 16, 2009 from </a:t>
            </a:r>
            <a:endParaRPr lang="en-US" sz="1100" dirty="0" smtClean="0"/>
          </a:p>
          <a:p>
            <a:pPr>
              <a:buNone/>
            </a:pPr>
            <a:r>
              <a:rPr lang="en-US" sz="1100" dirty="0" smtClean="0"/>
              <a:t>		</a:t>
            </a:r>
            <a:r>
              <a:rPr lang="en-US" sz="1100" dirty="0" smtClean="0">
                <a:hlinkClick r:id="rId10"/>
              </a:rPr>
              <a:t>http</a:t>
            </a:r>
            <a:r>
              <a:rPr lang="en-US" sz="1100" dirty="0">
                <a:hlinkClick r:id="rId10"/>
              </a:rPr>
              <a:t>://</a:t>
            </a:r>
            <a:r>
              <a:rPr lang="en-US" sz="1100" dirty="0" smtClean="0">
                <a:hlinkClick r:id="rId10"/>
              </a:rPr>
              <a:t>news.bbc.co.uk/2/hi/science/nature/4449711.stm</a:t>
            </a:r>
            <a:endParaRPr lang="en-US" sz="1100" dirty="0" smtClean="0"/>
          </a:p>
          <a:p>
            <a:r>
              <a:rPr lang="en-US" sz="1100" dirty="0" err="1" smtClean="0"/>
              <a:t>Vinge</a:t>
            </a:r>
            <a:r>
              <a:rPr lang="en-US" sz="1100" dirty="0" smtClean="0"/>
              <a:t>, V. (2008). </a:t>
            </a:r>
            <a:r>
              <a:rPr lang="en-US" sz="1100" i="1" dirty="0" smtClean="0"/>
              <a:t>Signs of the Singularity . </a:t>
            </a:r>
            <a:r>
              <a:rPr lang="en-US" sz="1100" dirty="0" smtClean="0"/>
              <a:t>Retrieved March 1, 2009 from http://www.spectrum.ieee.org/jun08/6306</a:t>
            </a:r>
          </a:p>
          <a:p>
            <a:r>
              <a:rPr lang="en-US" sz="1100" dirty="0" err="1" smtClean="0"/>
              <a:t>Vinge</a:t>
            </a:r>
            <a:r>
              <a:rPr lang="en-US" sz="1100" dirty="0"/>
              <a:t>, V. (1993). </a:t>
            </a:r>
            <a:r>
              <a:rPr lang="en-US" sz="1100" i="1" dirty="0"/>
              <a:t>The Coming Technological Singularity: How to Survive in the Post-Human </a:t>
            </a:r>
            <a:endParaRPr lang="en-US" sz="1100" dirty="0" smtClean="0"/>
          </a:p>
          <a:p>
            <a:pPr>
              <a:buNone/>
            </a:pPr>
            <a:r>
              <a:rPr lang="en-US" sz="1100" i="1" dirty="0" smtClean="0"/>
              <a:t>	</a:t>
            </a:r>
            <a:r>
              <a:rPr lang="en-US" sz="1100" i="1" dirty="0"/>
              <a:t>	Era</a:t>
            </a:r>
            <a:r>
              <a:rPr lang="en-US" sz="1100" dirty="0"/>
              <a:t>. Retrieved February 2, 2009 from </a:t>
            </a:r>
            <a:r>
              <a:rPr lang="en-US" sz="1100" u="sng" dirty="0">
                <a:hlinkClick r:id="rId11"/>
              </a:rPr>
              <a:t>http://www-rohan.sdsu.edu/faculty/vinge/ </a:t>
            </a:r>
            <a:r>
              <a:rPr lang="en-US" sz="1100" dirty="0">
                <a:hlinkClick r:id="rId11"/>
              </a:rPr>
              <a:t>	</a:t>
            </a:r>
            <a:r>
              <a:rPr lang="en-US" sz="1100" u="sng" dirty="0">
                <a:hlinkClick r:id="rId11"/>
              </a:rPr>
              <a:t>misc/singularity.html</a:t>
            </a:r>
            <a:r>
              <a:rPr lang="en-US" sz="1100" dirty="0" smtClean="0"/>
              <a:t>.</a:t>
            </a:r>
          </a:p>
          <a:p>
            <a:pPr>
              <a:buNone/>
            </a:pPr>
            <a:r>
              <a:rPr lang="en-US" sz="1100" dirty="0" smtClean="0"/>
              <a:t>	</a:t>
            </a:r>
          </a:p>
          <a:p>
            <a:pPr>
              <a:buNone/>
            </a:pPr>
            <a:endParaRPr lang="en-US" sz="11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7772400" cy="1470025"/>
          </a:xfrm>
        </p:spPr>
        <p:txBody>
          <a:bodyPr>
            <a:normAutofit/>
          </a:bodyPr>
          <a:lstStyle/>
          <a:p>
            <a:r>
              <a:rPr lang="en-US" b="1" dirty="0" smtClean="0"/>
              <a:t>Technological </a:t>
            </a:r>
            <a:r>
              <a:rPr lang="en-US" b="1" dirty="0"/>
              <a:t>Singularity</a:t>
            </a:r>
            <a:r>
              <a:rPr lang="en-US" dirty="0" smtClean="0"/>
              <a:t/>
            </a:r>
            <a:br>
              <a:rPr lang="en-US" dirty="0" smtClean="0"/>
            </a:br>
            <a:endParaRPr lang="en-US" dirty="0"/>
          </a:p>
        </p:txBody>
      </p:sp>
      <p:sp>
        <p:nvSpPr>
          <p:cNvPr id="3" name="Subtitle 2"/>
          <p:cNvSpPr>
            <a:spLocks noGrp="1"/>
          </p:cNvSpPr>
          <p:nvPr>
            <p:ph type="subTitle" idx="1"/>
          </p:nvPr>
        </p:nvSpPr>
        <p:spPr>
          <a:xfrm>
            <a:off x="1066800" y="1905000"/>
            <a:ext cx="6400800" cy="1752600"/>
          </a:xfrm>
        </p:spPr>
        <p:txBody>
          <a:bodyPr>
            <a:noAutofit/>
          </a:bodyPr>
          <a:lstStyle/>
          <a:p>
            <a:r>
              <a:rPr lang="en-US" sz="1800" dirty="0" smtClean="0"/>
              <a:t>“</a:t>
            </a:r>
            <a:r>
              <a:rPr lang="en-US" sz="1800" dirty="0" smtClean="0">
                <a:solidFill>
                  <a:schemeClr val="tx1"/>
                </a:solidFill>
              </a:rPr>
              <a:t>Let an ultraintelligent machine be defined as a machine that can far surpass all the intellectual activities of any man however clever. Since the design of machines is one of these intellectual activities, an ultraintelligent machine could design even better machines; there would then unquestionably be an ‘intelligence explosion,’ and the intelligence of man would be left far behind. </a:t>
            </a:r>
            <a:r>
              <a:rPr lang="en-US" sz="1800" b="1" dirty="0" smtClean="0">
                <a:solidFill>
                  <a:schemeClr val="tx1"/>
                </a:solidFill>
              </a:rPr>
              <a:t>Thus the first ultraintelligent machine is the last invention that man need ever make</a:t>
            </a:r>
            <a:r>
              <a:rPr lang="en-US" sz="1800" dirty="0" smtClean="0">
                <a:solidFill>
                  <a:schemeClr val="tx1"/>
                </a:solidFill>
              </a:rPr>
              <a:t>.” – I.J. Good, 1965</a:t>
            </a:r>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Background</a:t>
            </a:r>
            <a:endParaRPr lang="en-US" dirty="0"/>
          </a:p>
        </p:txBody>
      </p:sp>
      <p:sp>
        <p:nvSpPr>
          <p:cNvPr id="3" name="Content Placeholder 2"/>
          <p:cNvSpPr>
            <a:spLocks noGrp="1"/>
          </p:cNvSpPr>
          <p:nvPr>
            <p:ph idx="1"/>
          </p:nvPr>
        </p:nvSpPr>
        <p:spPr/>
        <p:txBody>
          <a:bodyPr>
            <a:normAutofit/>
          </a:bodyPr>
          <a:lstStyle/>
          <a:p>
            <a:r>
              <a:rPr lang="en-US" sz="1800" b="1" dirty="0" smtClean="0"/>
              <a:t>3000 B.C. The </a:t>
            </a:r>
            <a:r>
              <a:rPr lang="en-US" sz="1800" b="1" dirty="0"/>
              <a:t>Chinese invent a counting device known as the “abacus”.</a:t>
            </a:r>
            <a:r>
              <a:rPr lang="en-US" sz="1800" dirty="0"/>
              <a:t> </a:t>
            </a:r>
            <a:endParaRPr lang="en-US" sz="1800" dirty="0" smtClean="0"/>
          </a:p>
          <a:p>
            <a:r>
              <a:rPr lang="en-US" sz="1800" b="1" dirty="0" smtClean="0"/>
              <a:t>1623 A.D. Wilhelm </a:t>
            </a:r>
            <a:r>
              <a:rPr lang="en-US" sz="1800" b="1" dirty="0" err="1"/>
              <a:t>Schickard</a:t>
            </a:r>
            <a:r>
              <a:rPr lang="en-US" sz="1800" b="1" dirty="0"/>
              <a:t> develops the first automatic calculator.</a:t>
            </a:r>
            <a:r>
              <a:rPr lang="en-US" sz="1800" b="1" i="1" dirty="0"/>
              <a:t> </a:t>
            </a:r>
            <a:endParaRPr lang="en-US" sz="1800" b="1" i="1" dirty="0" smtClean="0"/>
          </a:p>
          <a:p>
            <a:r>
              <a:rPr lang="en-US" sz="1800" b="1" dirty="0" smtClean="0"/>
              <a:t>1679 A.D. </a:t>
            </a:r>
            <a:r>
              <a:rPr lang="en-US" sz="1800" b="1" dirty="0"/>
              <a:t>Gottfried Wilhelm Leibniz develops the modern binary system</a:t>
            </a:r>
            <a:r>
              <a:rPr lang="en-US" sz="1800" b="1" dirty="0" smtClean="0"/>
              <a:t>.</a:t>
            </a:r>
          </a:p>
          <a:p>
            <a:r>
              <a:rPr lang="en-US" sz="1800" b="1" dirty="0"/>
              <a:t>1938 A.D. </a:t>
            </a:r>
            <a:r>
              <a:rPr lang="en-US" sz="1800" b="1" dirty="0" smtClean="0"/>
              <a:t>As </a:t>
            </a:r>
            <a:r>
              <a:rPr lang="en-US" sz="1800" b="1" dirty="0"/>
              <a:t>a result of World War II starting, the United States Army begins research towards the development of the </a:t>
            </a:r>
            <a:r>
              <a:rPr lang="en-US" sz="1800" b="1" dirty="0" smtClean="0"/>
              <a:t>ENIAC</a:t>
            </a:r>
            <a:r>
              <a:rPr lang="en-US" sz="1800" dirty="0"/>
              <a:t>.</a:t>
            </a:r>
            <a:r>
              <a:rPr lang="en-US" sz="1800" b="1" dirty="0" smtClean="0"/>
              <a:t> </a:t>
            </a:r>
          </a:p>
          <a:p>
            <a:r>
              <a:rPr lang="en-US" sz="1800" b="1" dirty="0" smtClean="0"/>
              <a:t>1947 A.D. </a:t>
            </a:r>
            <a:r>
              <a:rPr lang="en-US" sz="1800" b="1" dirty="0"/>
              <a:t>The transistor is invented at AT&amp;T Bell labs. </a:t>
            </a:r>
            <a:endParaRPr lang="en-US" sz="1800" b="1" dirty="0" smtClean="0"/>
          </a:p>
          <a:p>
            <a:r>
              <a:rPr lang="en-US" sz="1800" b="1" dirty="0" smtClean="0"/>
              <a:t>1965 A.D. Gordon </a:t>
            </a:r>
            <a:r>
              <a:rPr lang="en-US" sz="1800" b="1" dirty="0"/>
              <a:t>Moore makes the discovery that the number of transistors that can be placed on a circuit board and still be cost efficient will double every 24 months.</a:t>
            </a:r>
            <a:r>
              <a:rPr lang="en-US" sz="1800" dirty="0"/>
              <a:t> </a:t>
            </a:r>
            <a:endParaRPr lang="en-US" sz="1800" dirty="0" smtClean="0"/>
          </a:p>
          <a:p>
            <a:r>
              <a:rPr lang="en-US" sz="1800" b="1" dirty="0" smtClean="0"/>
              <a:t>1988 A.D. Hans </a:t>
            </a:r>
            <a:r>
              <a:rPr lang="en-US" sz="1800" b="1" dirty="0" err="1" smtClean="0"/>
              <a:t>Moravec</a:t>
            </a:r>
            <a:r>
              <a:rPr lang="en-US" sz="1800" b="1" dirty="0" smtClean="0"/>
              <a:t>  creates an early projection for when the intelligence explosion will occur.</a:t>
            </a:r>
            <a:endParaRPr lang="en-US" sz="18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Moore’s Law</a:t>
            </a:r>
            <a:endParaRPr lang="en-US" dirty="0"/>
          </a:p>
        </p:txBody>
      </p:sp>
      <p:sp>
        <p:nvSpPr>
          <p:cNvPr id="3" name="Content Placeholder 2"/>
          <p:cNvSpPr>
            <a:spLocks noGrp="1"/>
          </p:cNvSpPr>
          <p:nvPr>
            <p:ph idx="1"/>
          </p:nvPr>
        </p:nvSpPr>
        <p:spPr/>
        <p:txBody>
          <a:bodyPr>
            <a:normAutofit/>
          </a:bodyPr>
          <a:lstStyle/>
          <a:p>
            <a:r>
              <a:rPr lang="en-US" sz="2700" dirty="0" smtClean="0"/>
              <a:t>The number of transistors that can be placed on an integrated circuit will increase exponentially approximately every two years in relationship to cost.</a:t>
            </a:r>
          </a:p>
          <a:p>
            <a:r>
              <a:rPr lang="en-US" sz="2700" dirty="0" smtClean="0"/>
              <a:t>Has held true to the test of time (Twist, 2005).</a:t>
            </a:r>
            <a:endParaRPr lang="en-US" sz="2700" dirty="0"/>
          </a:p>
        </p:txBody>
      </p:sp>
      <p:pic>
        <p:nvPicPr>
          <p:cNvPr id="4" name="Picture 3" descr="transistor.jpg"/>
          <p:cNvPicPr>
            <a:picLocks noChangeAspect="1"/>
          </p:cNvPicPr>
          <p:nvPr/>
        </p:nvPicPr>
        <p:blipFill>
          <a:blip r:embed="rId2"/>
          <a:stretch>
            <a:fillRect/>
          </a:stretch>
        </p:blipFill>
        <p:spPr>
          <a:xfrm>
            <a:off x="762000" y="3581400"/>
            <a:ext cx="1889096" cy="2233612"/>
          </a:xfrm>
          <a:prstGeom prst="rect">
            <a:avLst/>
          </a:prstGeom>
        </p:spPr>
      </p:pic>
      <p:sp>
        <p:nvSpPr>
          <p:cNvPr id="5" name="Rectangle 4"/>
          <p:cNvSpPr/>
          <p:nvPr/>
        </p:nvSpPr>
        <p:spPr>
          <a:xfrm>
            <a:off x="228600" y="6248400"/>
            <a:ext cx="2819400" cy="246221"/>
          </a:xfrm>
          <a:prstGeom prst="rect">
            <a:avLst/>
          </a:prstGeom>
        </p:spPr>
        <p:txBody>
          <a:bodyPr wrap="square">
            <a:spAutoFit/>
          </a:bodyPr>
          <a:lstStyle/>
          <a:p>
            <a:r>
              <a:rPr lang="en-US" sz="1000" dirty="0" smtClean="0"/>
              <a:t>http://www-ece.rice.edu/~jdw/figs/2n3904b.jpg</a:t>
            </a:r>
            <a:endParaRPr lang="en-US" sz="1000" dirty="0"/>
          </a:p>
        </p:txBody>
      </p:sp>
      <p:pic>
        <p:nvPicPr>
          <p:cNvPr id="6" name="Picture 5" descr="packaged-integrated-circuit.jpg"/>
          <p:cNvPicPr>
            <a:picLocks noChangeAspect="1"/>
          </p:cNvPicPr>
          <p:nvPr/>
        </p:nvPicPr>
        <p:blipFill>
          <a:blip r:embed="rId3"/>
          <a:stretch>
            <a:fillRect/>
          </a:stretch>
        </p:blipFill>
        <p:spPr>
          <a:xfrm>
            <a:off x="2895600" y="3581400"/>
            <a:ext cx="3187700" cy="2225594"/>
          </a:xfrm>
          <a:prstGeom prst="rect">
            <a:avLst/>
          </a:prstGeom>
        </p:spPr>
      </p:pic>
      <p:sp>
        <p:nvSpPr>
          <p:cNvPr id="7" name="Rectangle 6"/>
          <p:cNvSpPr/>
          <p:nvPr/>
        </p:nvSpPr>
        <p:spPr>
          <a:xfrm>
            <a:off x="2819400" y="5943600"/>
            <a:ext cx="3276600" cy="577081"/>
          </a:xfrm>
          <a:prstGeom prst="rect">
            <a:avLst/>
          </a:prstGeom>
        </p:spPr>
        <p:txBody>
          <a:bodyPr wrap="square">
            <a:spAutoFit/>
          </a:bodyPr>
          <a:lstStyle/>
          <a:p>
            <a:r>
              <a:rPr lang="en-US" sz="1050" dirty="0" smtClean="0"/>
              <a:t>http://visual.merriam-webster.com/images/science/physics-electricity-magnetism/electronics/packaged-integrated-circuit.jpg</a:t>
            </a:r>
            <a:endParaRPr lang="en-US" sz="1050" dirty="0"/>
          </a:p>
        </p:txBody>
      </p:sp>
      <p:sp>
        <p:nvSpPr>
          <p:cNvPr id="8" name="Rectangle 7"/>
          <p:cNvSpPr/>
          <p:nvPr/>
        </p:nvSpPr>
        <p:spPr>
          <a:xfrm>
            <a:off x="6019800" y="6019800"/>
            <a:ext cx="3124200" cy="230832"/>
          </a:xfrm>
          <a:prstGeom prst="rect">
            <a:avLst/>
          </a:prstGeom>
        </p:spPr>
        <p:txBody>
          <a:bodyPr wrap="square">
            <a:spAutoFit/>
          </a:bodyPr>
          <a:lstStyle/>
          <a:p>
            <a:r>
              <a:rPr lang="en-US" sz="900" dirty="0" smtClean="0"/>
              <a:t>http://pop.pcpop.com/upimg2/2004/4/2/282073576.jpg</a:t>
            </a:r>
            <a:endParaRPr lang="en-US" sz="900" dirty="0"/>
          </a:p>
        </p:txBody>
      </p:sp>
      <p:pic>
        <p:nvPicPr>
          <p:cNvPr id="9" name="Picture 8" descr="microprocessor.jpg"/>
          <p:cNvPicPr>
            <a:picLocks noChangeAspect="1"/>
          </p:cNvPicPr>
          <p:nvPr/>
        </p:nvPicPr>
        <p:blipFill>
          <a:blip r:embed="rId4"/>
          <a:stretch>
            <a:fillRect/>
          </a:stretch>
        </p:blipFill>
        <p:spPr>
          <a:xfrm>
            <a:off x="6477000" y="3581399"/>
            <a:ext cx="1926590" cy="224457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Moore’s Law</a:t>
            </a:r>
            <a:endParaRPr lang="en-US" dirty="0"/>
          </a:p>
        </p:txBody>
      </p:sp>
      <p:pic>
        <p:nvPicPr>
          <p:cNvPr id="4" name="Content Placeholder 3"/>
          <p:cNvPicPr>
            <a:picLocks noGrp="1"/>
          </p:cNvPicPr>
          <p:nvPr>
            <p:ph idx="1"/>
          </p:nvPr>
        </p:nvPicPr>
        <p:blipFill>
          <a:blip r:embed="rId2" cstate="print"/>
          <a:srcRect/>
          <a:stretch>
            <a:fillRect/>
          </a:stretch>
        </p:blipFill>
        <p:spPr bwMode="auto">
          <a:xfrm>
            <a:off x="1066800" y="838200"/>
            <a:ext cx="6858000" cy="5791200"/>
          </a:xfrm>
          <a:prstGeom prst="rect">
            <a:avLst/>
          </a:prstGeom>
          <a:noFill/>
          <a:ln w="9525">
            <a:noFill/>
            <a:miter lim="800000"/>
            <a:headEnd/>
            <a:tailEnd/>
          </a:ln>
        </p:spPr>
      </p:pic>
      <p:sp>
        <p:nvSpPr>
          <p:cNvPr id="5" name="Rectangle 4"/>
          <p:cNvSpPr/>
          <p:nvPr/>
        </p:nvSpPr>
        <p:spPr>
          <a:xfrm>
            <a:off x="1676400" y="6604084"/>
            <a:ext cx="4572000" cy="253916"/>
          </a:xfrm>
          <a:prstGeom prst="rect">
            <a:avLst/>
          </a:prstGeom>
        </p:spPr>
        <p:txBody>
          <a:bodyPr>
            <a:spAutoFit/>
          </a:bodyPr>
          <a:lstStyle/>
          <a:p>
            <a:r>
              <a:rPr lang="en-US" sz="1050" dirty="0"/>
              <a:t>http://singularity.com/images/charts/MooresLaw.jpg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Moravec’s</a:t>
            </a:r>
            <a:r>
              <a:rPr lang="en-US" dirty="0" smtClean="0"/>
              <a:t> Projection</a:t>
            </a:r>
            <a:endParaRPr lang="en-US" dirty="0"/>
          </a:p>
        </p:txBody>
      </p:sp>
      <p:pic>
        <p:nvPicPr>
          <p:cNvPr id="8" name="Content Placeholder 7" descr="power.aug.gif"/>
          <p:cNvPicPr>
            <a:picLocks noGrp="1" noChangeAspect="1"/>
          </p:cNvPicPr>
          <p:nvPr>
            <p:ph idx="1"/>
          </p:nvPr>
        </p:nvPicPr>
        <p:blipFill>
          <a:blip r:embed="rId2"/>
          <a:stretch>
            <a:fillRect/>
          </a:stretch>
        </p:blipFill>
        <p:spPr>
          <a:xfrm>
            <a:off x="710008" y="1295400"/>
            <a:ext cx="7890867" cy="5029200"/>
          </a:xfrm>
        </p:spPr>
      </p:pic>
      <p:sp>
        <p:nvSpPr>
          <p:cNvPr id="9" name="Rectangle 8"/>
          <p:cNvSpPr/>
          <p:nvPr/>
        </p:nvSpPr>
        <p:spPr>
          <a:xfrm>
            <a:off x="1905000" y="6400800"/>
            <a:ext cx="4724400" cy="253916"/>
          </a:xfrm>
          <a:prstGeom prst="rect">
            <a:avLst/>
          </a:prstGeom>
        </p:spPr>
        <p:txBody>
          <a:bodyPr wrap="square">
            <a:spAutoFit/>
          </a:bodyPr>
          <a:lstStyle/>
          <a:p>
            <a:r>
              <a:rPr lang="en-US" sz="1050" dirty="0" smtClean="0"/>
              <a:t>http://www.frc.ri.cmu.edu/~hpm/talks/revo.slides/power.aug.curve/power.aug.gif</a:t>
            </a:r>
            <a:endParaRPr lang="en-US" sz="105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intelligence?</a:t>
            </a:r>
            <a:endParaRPr lang="en-US" dirty="0"/>
          </a:p>
        </p:txBody>
      </p:sp>
      <p:sp>
        <p:nvSpPr>
          <p:cNvPr id="3" name="Content Placeholder 2"/>
          <p:cNvSpPr>
            <a:spLocks noGrp="1"/>
          </p:cNvSpPr>
          <p:nvPr>
            <p:ph idx="1"/>
          </p:nvPr>
        </p:nvSpPr>
        <p:spPr/>
        <p:txBody>
          <a:bodyPr/>
          <a:lstStyle/>
          <a:p>
            <a:r>
              <a:rPr lang="en-US" dirty="0" smtClean="0"/>
              <a:t>Human intelligence</a:t>
            </a:r>
          </a:p>
          <a:p>
            <a:r>
              <a:rPr lang="en-US" dirty="0" smtClean="0"/>
              <a:t>Animal intelligence</a:t>
            </a:r>
          </a:p>
          <a:p>
            <a:r>
              <a:rPr lang="en-US" dirty="0" smtClean="0"/>
              <a:t>Artificial intelligence</a:t>
            </a:r>
            <a:endParaRPr lang="en-US" dirty="0"/>
          </a:p>
        </p:txBody>
      </p:sp>
      <p:pic>
        <p:nvPicPr>
          <p:cNvPr id="4" name="Picture 3" descr="intelligence.jpg"/>
          <p:cNvPicPr>
            <a:picLocks noChangeAspect="1"/>
          </p:cNvPicPr>
          <p:nvPr/>
        </p:nvPicPr>
        <p:blipFill>
          <a:blip r:embed="rId2"/>
          <a:stretch>
            <a:fillRect/>
          </a:stretch>
        </p:blipFill>
        <p:spPr>
          <a:xfrm>
            <a:off x="5029200" y="3429000"/>
            <a:ext cx="3172968" cy="3163824"/>
          </a:xfrm>
          <a:prstGeom prst="rect">
            <a:avLst/>
          </a:prstGeom>
        </p:spPr>
      </p:pic>
      <p:sp>
        <p:nvSpPr>
          <p:cNvPr id="5" name="Rectangle 4"/>
          <p:cNvSpPr/>
          <p:nvPr/>
        </p:nvSpPr>
        <p:spPr>
          <a:xfrm>
            <a:off x="4419600" y="6604084"/>
            <a:ext cx="4572000" cy="253916"/>
          </a:xfrm>
          <a:prstGeom prst="rect">
            <a:avLst/>
          </a:prstGeom>
        </p:spPr>
        <p:txBody>
          <a:bodyPr>
            <a:spAutoFit/>
          </a:bodyPr>
          <a:lstStyle/>
          <a:p>
            <a:r>
              <a:rPr lang="en-US" sz="1000" dirty="0" smtClean="0"/>
              <a:t>http://lesbianpiratequeen.files.wordpress.com/2009/02/intelligence.jpg</a:t>
            </a:r>
            <a:endParaRPr lang="en-US" sz="1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Human Brain</a:t>
            </a:r>
            <a:endParaRPr lang="en-US" dirty="0"/>
          </a:p>
        </p:txBody>
      </p:sp>
      <p:sp>
        <p:nvSpPr>
          <p:cNvPr id="3" name="Content Placeholder 2"/>
          <p:cNvSpPr>
            <a:spLocks noGrp="1"/>
          </p:cNvSpPr>
          <p:nvPr>
            <p:ph idx="1"/>
          </p:nvPr>
        </p:nvSpPr>
        <p:spPr/>
        <p:txBody>
          <a:bodyPr>
            <a:normAutofit/>
          </a:bodyPr>
          <a:lstStyle/>
          <a:p>
            <a:r>
              <a:rPr lang="en-US" sz="2800" dirty="0"/>
              <a:t>According to Steven Pinker, author of </a:t>
            </a:r>
            <a:r>
              <a:rPr lang="en-US" sz="2800" i="1" dirty="0"/>
              <a:t>How the Mind Works</a:t>
            </a:r>
            <a:r>
              <a:rPr lang="en-US" sz="2800" dirty="0"/>
              <a:t>, “The mind is a system of organs of computation, designed by natural selection to solve the kinds of problems our ancestors faced in their foraging way of life, in particular, understanding and outmaneuvering objects, animals, plants, and other people (1997</a:t>
            </a:r>
            <a:r>
              <a:rPr lang="en-US" sz="2800" dirty="0" smtClean="0"/>
              <a:t>).”</a:t>
            </a:r>
          </a:p>
          <a:p>
            <a:endParaRPr lang="en-US" sz="1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667</TotalTime>
  <Words>1070</Words>
  <Application>Microsoft Office PowerPoint</Application>
  <PresentationFormat>On-screen Show (4:3)</PresentationFormat>
  <Paragraphs>121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Technological Singularity</vt:lpstr>
      <vt:lpstr>Introduction to Technological Singularity</vt:lpstr>
      <vt:lpstr>Technological Singularity </vt:lpstr>
      <vt:lpstr>Historical Background</vt:lpstr>
      <vt:lpstr>Moore’s Law</vt:lpstr>
      <vt:lpstr>Moore’s Law</vt:lpstr>
      <vt:lpstr>Moravec’s Projection</vt:lpstr>
      <vt:lpstr>What is intelligence?</vt:lpstr>
      <vt:lpstr>The Human Brain</vt:lpstr>
      <vt:lpstr>Physical Components</vt:lpstr>
      <vt:lpstr>Functional Areas of the Brain</vt:lpstr>
      <vt:lpstr>Complexity of human thought</vt:lpstr>
      <vt:lpstr>Computer Intelligence</vt:lpstr>
      <vt:lpstr>The Turing Test</vt:lpstr>
      <vt:lpstr>Implications of Turing Test</vt:lpstr>
      <vt:lpstr>Computer thinking vs. Human thinking</vt:lpstr>
      <vt:lpstr>Completely Autonomous AI</vt:lpstr>
      <vt:lpstr>Recent Developments</vt:lpstr>
      <vt:lpstr>The Singularity is Near</vt:lpstr>
      <vt:lpstr>Vernor Vinge’s (2008) Scenarios for AI</vt:lpstr>
      <vt:lpstr>Predicting Outcomes</vt:lpstr>
      <vt:lpstr>Slide 22</vt:lpstr>
      <vt:lpstr>Regulation for AI must start now</vt:lpstr>
      <vt:lpstr>   YouTube – The Singularity</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FGCU</cp:lastModifiedBy>
  <cp:revision>75</cp:revision>
  <dcterms:created xsi:type="dcterms:W3CDTF">2009-03-11T21:47:23Z</dcterms:created>
  <dcterms:modified xsi:type="dcterms:W3CDTF">2009-03-12T15:48:44Z</dcterms:modified>
</cp:coreProperties>
</file>